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333" r:id="rId2"/>
    <p:sldId id="328" r:id="rId3"/>
    <p:sldId id="329" r:id="rId4"/>
    <p:sldId id="330" r:id="rId5"/>
    <p:sldId id="331" r:id="rId6"/>
    <p:sldId id="332" r:id="rId7"/>
    <p:sldId id="256" r:id="rId8"/>
    <p:sldId id="321" r:id="rId9"/>
    <p:sldId id="310" r:id="rId10"/>
    <p:sldId id="312" r:id="rId11"/>
    <p:sldId id="323" r:id="rId12"/>
    <p:sldId id="316" r:id="rId13"/>
    <p:sldId id="259" r:id="rId14"/>
    <p:sldId id="334" r:id="rId15"/>
    <p:sldId id="314" r:id="rId16"/>
    <p:sldId id="284" r:id="rId17"/>
    <p:sldId id="317" r:id="rId18"/>
    <p:sldId id="335" r:id="rId19"/>
    <p:sldId id="325" r:id="rId20"/>
    <p:sldId id="327" r:id="rId21"/>
    <p:sldId id="326" r:id="rId22"/>
    <p:sldId id="298" r:id="rId23"/>
    <p:sldId id="285" r:id="rId24"/>
    <p:sldId id="283" r:id="rId25"/>
    <p:sldId id="324" r:id="rId26"/>
    <p:sldId id="32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741528-76FA-E54F-AC0B-758C3DA8B4D5}">
          <p14:sldIdLst>
            <p14:sldId id="333"/>
            <p14:sldId id="328"/>
            <p14:sldId id="329"/>
            <p14:sldId id="330"/>
            <p14:sldId id="331"/>
            <p14:sldId id="332"/>
          </p14:sldIdLst>
        </p14:section>
        <p14:section name="Energy Balance" id="{14F8F669-C04F-5340-89B1-61A7C9DE0E5D}">
          <p14:sldIdLst>
            <p14:sldId id="256"/>
            <p14:sldId id="321"/>
            <p14:sldId id="310"/>
            <p14:sldId id="312"/>
            <p14:sldId id="323"/>
            <p14:sldId id="316"/>
            <p14:sldId id="259"/>
            <p14:sldId id="334"/>
            <p14:sldId id="314"/>
            <p14:sldId id="284"/>
            <p14:sldId id="317"/>
            <p14:sldId id="335"/>
            <p14:sldId id="325"/>
            <p14:sldId id="327"/>
            <p14:sldId id="326"/>
            <p14:sldId id="298"/>
            <p14:sldId id="285"/>
            <p14:sldId id="283"/>
            <p14:sldId id="324"/>
            <p14:sldId id="3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93"/>
    <p:restoredTop sz="75386"/>
  </p:normalViewPr>
  <p:slideViewPr>
    <p:cSldViewPr snapToGrid="0" snapToObjects="1">
      <p:cViewPr varScale="1">
        <p:scale>
          <a:sx n="82" d="100"/>
          <a:sy n="82" d="100"/>
        </p:scale>
        <p:origin x="104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A50EA-D765-AA42-9865-A841D7D08EE5}" type="datetimeFigureOut">
              <a:rPr lang="en-US" smtClean="0"/>
              <a:t>9/26/17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889E68-5F60-0644-9CE3-A298452CF895}" type="slidenum">
              <a:rPr lang="en-US" smtClean="0"/>
              <a:t>‹#›</a:t>
            </a:fld>
            <a:endParaRPr lang="en-US"/>
          </a:p>
        </p:txBody>
      </p:sp>
    </p:spTree>
    <p:extLst>
      <p:ext uri="{BB962C8B-B14F-4D97-AF65-F5344CB8AC3E}">
        <p14:creationId xmlns:p14="http://schemas.microsoft.com/office/powerpoint/2010/main" val="2067402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here at 9:20</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9</a:t>
            </a:fld>
            <a:endParaRPr lang="en-US"/>
          </a:p>
        </p:txBody>
      </p:sp>
    </p:spTree>
    <p:extLst>
      <p:ext uri="{BB962C8B-B14F-4D97-AF65-F5344CB8AC3E}">
        <p14:creationId xmlns:p14="http://schemas.microsoft.com/office/powerpoint/2010/main" val="775960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Impact of weight loss on the components of total energy expenditure (TEE). Energy-restricted weight loss impacts every component of energy expenditure. The absolute levels of resting energy expenditure (REE) decline from a loss of metabolic mass and enhanced metabolic efficiency. </a:t>
            </a:r>
            <a:r>
              <a:rPr lang="en-US" sz="1200" b="0" i="0" kern="1200" dirty="0" err="1" smtClean="0">
                <a:solidFill>
                  <a:schemeClr val="tx1"/>
                </a:solidFill>
                <a:effectLst/>
                <a:latin typeface="+mn-lt"/>
                <a:ea typeface="+mn-ea"/>
                <a:cs typeface="+mn-cs"/>
              </a:rPr>
              <a:t>Nonresting</a:t>
            </a:r>
            <a:r>
              <a:rPr lang="en-US" sz="1200" b="0" i="0" kern="1200" dirty="0" smtClean="0">
                <a:solidFill>
                  <a:schemeClr val="tx1"/>
                </a:solidFill>
                <a:effectLst/>
                <a:latin typeface="+mn-lt"/>
                <a:ea typeface="+mn-ea"/>
                <a:cs typeface="+mn-cs"/>
              </a:rPr>
              <a:t> energy expenditure (NREE) declines, unless the level of physical activity and its associated exercise activity thermogenesis (EAT) are substantially increased. This increase must overcome the decline in the TEF that results from lower energy consumption and a decline in </a:t>
            </a:r>
            <a:r>
              <a:rPr lang="en-US" sz="1200" b="0" i="0" kern="1200" dirty="0" err="1" smtClean="0">
                <a:solidFill>
                  <a:schemeClr val="tx1"/>
                </a:solidFill>
                <a:effectLst/>
                <a:latin typeface="+mn-lt"/>
                <a:ea typeface="+mn-ea"/>
                <a:cs typeface="+mn-cs"/>
              </a:rPr>
              <a:t>nonexercise</a:t>
            </a:r>
            <a:r>
              <a:rPr lang="en-US" sz="1200" b="0" i="0" kern="1200" dirty="0" smtClean="0">
                <a:solidFill>
                  <a:schemeClr val="tx1"/>
                </a:solidFill>
                <a:effectLst/>
                <a:latin typeface="+mn-lt"/>
                <a:ea typeface="+mn-ea"/>
                <a:cs typeface="+mn-cs"/>
              </a:rPr>
              <a:t> activity thermogenesis (NEAT) related to loss in overall mass. Increased energetic efficiency of EAT, NEAT, and potentially TEF contribute to the overall decline in NREE.</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13</a:t>
            </a:fld>
            <a:endParaRPr lang="en-US"/>
          </a:p>
        </p:txBody>
      </p:sp>
    </p:spTree>
    <p:extLst>
      <p:ext uri="{BB962C8B-B14F-4D97-AF65-F5344CB8AC3E}">
        <p14:creationId xmlns:p14="http://schemas.microsoft.com/office/powerpoint/2010/main" val="1919397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major factors that contribute to the BMR are age (declines with</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age), sex (approximately 11 % higher in males) and body mass, particularly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fat-free (or lean) mass. Up to 85 % of the variance in BMR can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be explained by these factors,</a:t>
            </a:r>
          </a:p>
        </p:txBody>
      </p:sp>
      <p:sp>
        <p:nvSpPr>
          <p:cNvPr id="4" name="Slide Number Placeholder 3"/>
          <p:cNvSpPr>
            <a:spLocks noGrp="1"/>
          </p:cNvSpPr>
          <p:nvPr>
            <p:ph type="sldNum" sz="quarter" idx="10"/>
          </p:nvPr>
        </p:nvSpPr>
        <p:spPr/>
        <p:txBody>
          <a:bodyPr/>
          <a:lstStyle/>
          <a:p>
            <a:fld id="{6D889E68-5F60-0644-9CE3-A298452CF895}" type="slidenum">
              <a:rPr lang="en-US" smtClean="0"/>
              <a:t>14</a:t>
            </a:fld>
            <a:endParaRPr lang="en-US"/>
          </a:p>
        </p:txBody>
      </p:sp>
    </p:spTree>
    <p:extLst>
      <p:ext uri="{BB962C8B-B14F-4D97-AF65-F5344CB8AC3E}">
        <p14:creationId xmlns:p14="http://schemas.microsoft.com/office/powerpoint/2010/main" val="557156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major factors that contribute to the BMR are age (declines with</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age), sex (approximately 11 % higher in males) and body mass, particularly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fat-free (or lean) mass. Up to 85 % of the variance in BMR can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be explained by these factors,</a:t>
            </a:r>
          </a:p>
          <a:p>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15</a:t>
            </a:fld>
            <a:endParaRPr lang="en-US"/>
          </a:p>
        </p:txBody>
      </p:sp>
    </p:spTree>
    <p:extLst>
      <p:ext uri="{BB962C8B-B14F-4D97-AF65-F5344CB8AC3E}">
        <p14:creationId xmlns:p14="http://schemas.microsoft.com/office/powerpoint/2010/main" val="90359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a:t>
            </a:r>
            <a:r>
              <a:rPr lang="en-US" baseline="0" dirty="0" smtClean="0"/>
              <a:t> here at 9:30</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17</a:t>
            </a:fld>
            <a:endParaRPr lang="en-US"/>
          </a:p>
        </p:txBody>
      </p:sp>
    </p:spTree>
    <p:extLst>
      <p:ext uri="{BB962C8B-B14F-4D97-AF65-F5344CB8AC3E}">
        <p14:creationId xmlns:p14="http://schemas.microsoft.com/office/powerpoint/2010/main" val="122932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Play video if here at </a:t>
            </a:r>
            <a:r>
              <a:rPr lang="en-US" dirty="0" smtClean="0"/>
              <a:t>9:45</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21</a:t>
            </a:fld>
            <a:endParaRPr lang="en-US"/>
          </a:p>
        </p:txBody>
      </p:sp>
    </p:spTree>
    <p:extLst>
      <p:ext uri="{BB962C8B-B14F-4D97-AF65-F5344CB8AC3E}">
        <p14:creationId xmlns:p14="http://schemas.microsoft.com/office/powerpoint/2010/main" val="1020408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here at 9:50</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22</a:t>
            </a:fld>
            <a:endParaRPr lang="en-US"/>
          </a:p>
        </p:txBody>
      </p:sp>
    </p:spTree>
    <p:extLst>
      <p:ext uri="{BB962C8B-B14F-4D97-AF65-F5344CB8AC3E}">
        <p14:creationId xmlns:p14="http://schemas.microsoft.com/office/powerpoint/2010/main" val="688804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Those with sustained</a:t>
            </a:r>
            <a:r>
              <a:rPr lang="en-US" baseline="0" dirty="0" smtClean="0"/>
              <a:t> weight loss, did so even in spite of a more pronounced  reduction in RMR after 6 years</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24</a:t>
            </a:fld>
            <a:endParaRPr lang="en-US"/>
          </a:p>
        </p:txBody>
      </p:sp>
    </p:spTree>
    <p:extLst>
      <p:ext uri="{BB962C8B-B14F-4D97-AF65-F5344CB8AC3E}">
        <p14:creationId xmlns:p14="http://schemas.microsoft.com/office/powerpoint/2010/main" val="1039431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78E6069-A653-0C4F-8BD3-6550F8F9B9D4}" type="datetimeFigureOut">
              <a:rPr lang="en-US" smtClean="0"/>
              <a:t>9/26/17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8E6069-A653-0C4F-8BD3-6550F8F9B9D4}" type="datetimeFigureOut">
              <a:rPr lang="en-US" smtClean="0"/>
              <a:t>9/26/17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172518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8E6069-A653-0C4F-8BD3-6550F8F9B9D4}" type="datetimeFigureOut">
              <a:rPr lang="en-US" smtClean="0"/>
              <a:t>9/26/17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214770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8E6069-A653-0C4F-8BD3-6550F8F9B9D4}" type="datetimeFigureOut">
              <a:rPr lang="en-US" smtClean="0"/>
              <a:t>9/26/17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85300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8E6069-A653-0C4F-8BD3-6550F8F9B9D4}" type="datetimeFigureOut">
              <a:rPr lang="en-US" smtClean="0"/>
              <a:t>9/26/17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178229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78E6069-A653-0C4F-8BD3-6550F8F9B9D4}" type="datetimeFigureOut">
              <a:rPr lang="en-US" smtClean="0"/>
              <a:t>9/26/17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55646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78E6069-A653-0C4F-8BD3-6550F8F9B9D4}" type="datetimeFigureOut">
              <a:rPr lang="en-US" smtClean="0"/>
              <a:t>9/26/17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97467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78E6069-A653-0C4F-8BD3-6550F8F9B9D4}" type="datetimeFigureOut">
              <a:rPr lang="en-US" smtClean="0"/>
              <a:t>9/26/17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979214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8E6069-A653-0C4F-8BD3-6550F8F9B9D4}" type="datetimeFigureOut">
              <a:rPr lang="en-US" smtClean="0"/>
              <a:t>9/26/17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489922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8E6069-A653-0C4F-8BD3-6550F8F9B9D4}" type="datetimeFigureOut">
              <a:rPr lang="en-US" smtClean="0"/>
              <a:t>9/26/17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475293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8E6069-A653-0C4F-8BD3-6550F8F9B9D4}" type="datetimeFigureOut">
              <a:rPr lang="en-US" smtClean="0"/>
              <a:t>9/26/17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4076661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8E6069-A653-0C4F-8BD3-6550F8F9B9D4}" type="datetimeFigureOut">
              <a:rPr lang="en-US" smtClean="0"/>
              <a:t>9/26/17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B75768-6742-8640-A0F7-47FB4FF20F64}"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hyperlink" Target="http://dx.doi.org/10.1152/ajpregu.00755.2010"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tiff"/></Relationships>
</file>

<file path=ppt/slides/_rels/slide15.xml.rels><?xml version="1.0" encoding="UTF-8" standalone="yes"?>
<Relationships xmlns="http://schemas.openxmlformats.org/package/2006/relationships"><Relationship Id="rId3" Type="http://schemas.openxmlformats.org/officeDocument/2006/relationships/hyperlink" Target="https://www.supertracker.usda.gov/bwp/index.html" TargetMode="External"/><Relationship Id="rId4" Type="http://schemas.openxmlformats.org/officeDocument/2006/relationships/image" Target="../media/image8.png"/><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 Id="rId3" Type="http://schemas.openxmlformats.org/officeDocument/2006/relationships/image" Target="../media/image10.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 Id="rId3" Type="http://schemas.openxmlformats.org/officeDocument/2006/relationships/image" Target="../media/image1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 Id="rId3" Type="http://schemas.openxmlformats.org/officeDocument/2006/relationships/image" Target="../media/image15.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56/NEJM199503093321001" TargetMode="External"/><Relationship Id="rId3" Type="http://schemas.openxmlformats.org/officeDocument/2006/relationships/image" Target="../media/image16.tiff"/></Relationships>
</file>

<file path=ppt/slides/_rels/slide24.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hyperlink" Target="http://dx.doi.org/10.1002/oby.21538"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you are a new course </a:t>
            </a:r>
            <a:r>
              <a:rPr lang="en-US" dirty="0" err="1" smtClean="0"/>
              <a:t>registree</a:t>
            </a:r>
            <a:r>
              <a:rPr lang="en-US" smtClean="0"/>
              <a:t> please come talk to us</a:t>
            </a:r>
            <a:endParaRPr lang="en-US"/>
          </a:p>
        </p:txBody>
      </p:sp>
      <p:sp>
        <p:nvSpPr>
          <p:cNvPr id="3" name="Text Placeholder 2"/>
          <p:cNvSpPr>
            <a:spLocks noGrp="1"/>
          </p:cNvSpPr>
          <p:nvPr>
            <p:ph type="body" idx="1"/>
          </p:nvPr>
        </p:nvSpPr>
        <p:spPr/>
        <p:txBody>
          <a:bodyPr/>
          <a:lstStyle/>
          <a:p>
            <a:r>
              <a:rPr lang="en-US" dirty="0" smtClean="0"/>
              <a:t>Also, if anyone is in the 11:00 discussion, but could come to the </a:t>
            </a:r>
            <a:r>
              <a:rPr lang="en-US" smtClean="0"/>
              <a:t>10:00 instead please come talk to us!</a:t>
            </a:r>
            <a:endParaRPr lang="en-US"/>
          </a:p>
        </p:txBody>
      </p:sp>
    </p:spTree>
    <p:extLst>
      <p:ext uri="{BB962C8B-B14F-4D97-AF65-F5344CB8AC3E}">
        <p14:creationId xmlns:p14="http://schemas.microsoft.com/office/powerpoint/2010/main" val="1116629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Energy Expenditure</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1860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Energy Expenditure, Heat and Oxygen Consumption</a:t>
            </a:r>
            <a:endParaRPr lang="en-US" dirty="0"/>
          </a:p>
        </p:txBody>
      </p:sp>
      <p:sp>
        <p:nvSpPr>
          <p:cNvPr id="5" name="Content Placeholder 4"/>
          <p:cNvSpPr>
            <a:spLocks noGrp="1"/>
          </p:cNvSpPr>
          <p:nvPr>
            <p:ph idx="1"/>
          </p:nvPr>
        </p:nvSpPr>
        <p:spPr/>
        <p:txBody>
          <a:bodyPr/>
          <a:lstStyle/>
          <a:p>
            <a:r>
              <a:rPr lang="en-US" dirty="0" smtClean="0"/>
              <a:t>Energy cannot be created or destroyed but can be interconverted</a:t>
            </a:r>
          </a:p>
          <a:p>
            <a:r>
              <a:rPr lang="en-US" dirty="0" smtClean="0"/>
              <a:t>Nutrients -&gt; ATP -&gt; Muscle Contraction </a:t>
            </a:r>
          </a:p>
          <a:p>
            <a:r>
              <a:rPr lang="en-US" dirty="0" smtClean="0"/>
              <a:t>At each step some energy is lost as heat</a:t>
            </a:r>
          </a:p>
          <a:p>
            <a:r>
              <a:rPr lang="en-US" dirty="0" smtClean="0"/>
              <a:t>Therefore fundamentally, energy expenditure is measured by heat generation, also known as </a:t>
            </a:r>
            <a:r>
              <a:rPr lang="en-US" b="1" dirty="0" smtClean="0"/>
              <a:t>Thermogenesis</a:t>
            </a:r>
            <a:endParaRPr lang="en-US" dirty="0"/>
          </a:p>
        </p:txBody>
      </p:sp>
    </p:spTree>
    <p:extLst>
      <p:ext uri="{BB962C8B-B14F-4D97-AF65-F5344CB8AC3E}">
        <p14:creationId xmlns:p14="http://schemas.microsoft.com/office/powerpoint/2010/main" val="134891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heat and why is it relevant for energy expenditure?</a:t>
            </a:r>
            <a:endParaRPr lang="en-US" dirty="0"/>
          </a:p>
        </p:txBody>
      </p:sp>
      <p:pic>
        <p:nvPicPr>
          <p:cNvPr id="5" name="Picture 4"/>
          <p:cNvPicPr>
            <a:picLocks noChangeAspect="1"/>
          </p:cNvPicPr>
          <p:nvPr/>
        </p:nvPicPr>
        <p:blipFill>
          <a:blip r:embed="rId2"/>
          <a:stretch>
            <a:fillRect/>
          </a:stretch>
        </p:blipFill>
        <p:spPr>
          <a:xfrm>
            <a:off x="4283369" y="1172214"/>
            <a:ext cx="5397500" cy="4406900"/>
          </a:xfrm>
          <a:prstGeom prst="rect">
            <a:avLst/>
          </a:prstGeom>
        </p:spPr>
      </p:pic>
      <p:sp>
        <p:nvSpPr>
          <p:cNvPr id="6" name="TextBox 5"/>
          <p:cNvSpPr txBox="1"/>
          <p:nvPr/>
        </p:nvSpPr>
        <p:spPr>
          <a:xfrm>
            <a:off x="5410527" y="5416196"/>
            <a:ext cx="4270342" cy="923330"/>
          </a:xfrm>
          <a:prstGeom prst="rect">
            <a:avLst/>
          </a:prstGeom>
          <a:noFill/>
        </p:spPr>
        <p:txBody>
          <a:bodyPr wrap="square" rtlCol="0">
            <a:spAutoFit/>
          </a:bodyPr>
          <a:lstStyle/>
          <a:p>
            <a:r>
              <a:rPr lang="en-US" dirty="0" smtClean="0"/>
              <a:t>Most of energy captured as </a:t>
            </a:r>
            <a:r>
              <a:rPr lang="en-US" smtClean="0"/>
              <a:t>ATP/NADH/FADH</a:t>
            </a:r>
            <a:r>
              <a:rPr lang="en-US" baseline="-25000" smtClean="0"/>
              <a:t>2</a:t>
            </a:r>
            <a:r>
              <a:rPr lang="en-US" smtClean="0"/>
              <a:t> but for each reaction a small amount is released as heat</a:t>
            </a:r>
            <a:endParaRPr lang="en-US" baseline="-25000" dirty="0"/>
          </a:p>
        </p:txBody>
      </p:sp>
      <p:sp>
        <p:nvSpPr>
          <p:cNvPr id="11" name="TextBox 10"/>
          <p:cNvSpPr txBox="1"/>
          <p:nvPr/>
        </p:nvSpPr>
        <p:spPr>
          <a:xfrm>
            <a:off x="273378" y="2196445"/>
            <a:ext cx="4009992" cy="2585323"/>
          </a:xfrm>
          <a:prstGeom prst="rect">
            <a:avLst/>
          </a:prstGeom>
          <a:noFill/>
        </p:spPr>
        <p:txBody>
          <a:bodyPr wrap="square" rtlCol="0">
            <a:spAutoFit/>
          </a:bodyPr>
          <a:lstStyle/>
          <a:p>
            <a:r>
              <a:rPr lang="en-US" b="1" dirty="0" smtClean="0"/>
              <a:t>Thermogenesi</a:t>
            </a:r>
            <a:r>
              <a:rPr lang="en-US" dirty="0" smtClean="0"/>
              <a:t>s is the generation of heat from metabolic processes.  </a:t>
            </a:r>
          </a:p>
          <a:p>
            <a:endParaRPr lang="en-US" dirty="0"/>
          </a:p>
          <a:p>
            <a:r>
              <a:rPr lang="en-US" b="1" dirty="0" smtClean="0"/>
              <a:t>Metabolic efficiency </a:t>
            </a:r>
            <a:r>
              <a:rPr lang="en-US" dirty="0" smtClean="0"/>
              <a:t>is the percent of energy intake that is stored</a:t>
            </a:r>
          </a:p>
          <a:p>
            <a:endParaRPr lang="en-US" dirty="0"/>
          </a:p>
          <a:p>
            <a:r>
              <a:rPr lang="en-US" b="1" dirty="0" smtClean="0"/>
              <a:t>Metabolic inefficiency </a:t>
            </a:r>
            <a:r>
              <a:rPr lang="en-US" dirty="0" smtClean="0"/>
              <a:t>is the percent of energy intake that is released (either as heat, or excreted)</a:t>
            </a:r>
            <a:endParaRPr lang="en-US" dirty="0"/>
          </a:p>
        </p:txBody>
      </p:sp>
    </p:spTree>
    <p:extLst>
      <p:ext uri="{BB962C8B-B14F-4D97-AF65-F5344CB8AC3E}">
        <p14:creationId xmlns:p14="http://schemas.microsoft.com/office/powerpoint/2010/main" val="92632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blinds(horizontal)">
                                      <p:cBhvr>
                                        <p:cTn id="7" dur="500"/>
                                        <p:tgtEl>
                                          <p:spTgt spid="11">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xEl>
                                              <p:pRg st="4" end="4"/>
                                            </p:txEl>
                                          </p:spTgt>
                                        </p:tgtEl>
                                        <p:attrNameLst>
                                          <p:attrName>style.visibility</p:attrName>
                                        </p:attrNameLst>
                                      </p:cBhvr>
                                      <p:to>
                                        <p:strVal val="visible"/>
                                      </p:to>
                                    </p:set>
                                    <p:animEffect transition="in" filter="blinds(horizontal)">
                                      <p:cBhvr>
                                        <p:cTn id="10"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Parts of the Metabolic Rate Metabolic Rate</a:t>
            </a:r>
            <a:endParaRPr lang="en-US" dirty="0"/>
          </a:p>
        </p:txBody>
      </p:sp>
      <p:pic>
        <p:nvPicPr>
          <p:cNvPr id="6" name="Picture 5"/>
          <p:cNvPicPr>
            <a:picLocks noChangeAspect="1"/>
          </p:cNvPicPr>
          <p:nvPr/>
        </p:nvPicPr>
        <p:blipFill>
          <a:blip r:embed="rId3"/>
          <a:stretch>
            <a:fillRect/>
          </a:stretch>
        </p:blipFill>
        <p:spPr>
          <a:xfrm>
            <a:off x="418214" y="1565432"/>
            <a:ext cx="7197377" cy="4177852"/>
          </a:xfrm>
          <a:prstGeom prst="rect">
            <a:avLst/>
          </a:prstGeom>
        </p:spPr>
      </p:pic>
      <p:sp>
        <p:nvSpPr>
          <p:cNvPr id="7" name="Rectangle 6"/>
          <p:cNvSpPr/>
          <p:nvPr/>
        </p:nvSpPr>
        <p:spPr>
          <a:xfrm>
            <a:off x="4410169" y="1421810"/>
            <a:ext cx="4463902" cy="516731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18214" y="5929899"/>
            <a:ext cx="11355572" cy="923330"/>
          </a:xfrm>
          <a:prstGeom prst="rect">
            <a:avLst/>
          </a:prstGeom>
          <a:noFill/>
        </p:spPr>
        <p:txBody>
          <a:bodyPr wrap="square" rtlCol="0">
            <a:spAutoFit/>
          </a:bodyPr>
          <a:lstStyle/>
          <a:p>
            <a:r>
              <a:rPr lang="en-US" b="1" dirty="0" smtClean="0">
                <a:effectLst/>
              </a:rPr>
              <a:t>Maclean PS, </a:t>
            </a:r>
            <a:r>
              <a:rPr lang="en-US" b="1" dirty="0" err="1" smtClean="0">
                <a:effectLst/>
              </a:rPr>
              <a:t>Bergouignan</a:t>
            </a:r>
            <a:r>
              <a:rPr lang="en-US" b="1" dirty="0" smtClean="0">
                <a:effectLst/>
              </a:rPr>
              <a:t> A, Cornier M-A, Jackman MR.</a:t>
            </a:r>
            <a:r>
              <a:rPr lang="en-US" dirty="0" smtClean="0">
                <a:effectLst/>
              </a:rPr>
              <a:t> Biology’s response to dieting: the impetus for weight regain. </a:t>
            </a:r>
            <a:r>
              <a:rPr lang="en-US" i="1" dirty="0" smtClean="0">
                <a:effectLst/>
              </a:rPr>
              <a:t>Am. J. Physiol. </a:t>
            </a:r>
            <a:r>
              <a:rPr lang="en-US" i="1" dirty="0" err="1" smtClean="0">
                <a:effectLst/>
              </a:rPr>
              <a:t>Regul</a:t>
            </a:r>
            <a:r>
              <a:rPr lang="en-US" i="1" dirty="0" smtClean="0">
                <a:effectLst/>
              </a:rPr>
              <a:t>. </a:t>
            </a:r>
            <a:r>
              <a:rPr lang="en-US" i="1" dirty="0" err="1" smtClean="0">
                <a:effectLst/>
              </a:rPr>
              <a:t>Integr</a:t>
            </a:r>
            <a:r>
              <a:rPr lang="en-US" i="1" dirty="0" smtClean="0">
                <a:effectLst/>
              </a:rPr>
              <a:t>. Comp. Physiol.</a:t>
            </a:r>
            <a:r>
              <a:rPr lang="en-US" dirty="0" smtClean="0">
                <a:effectLst/>
              </a:rPr>
              <a:t> 2011;301(3):R581–R600. </a:t>
            </a:r>
            <a:r>
              <a:rPr lang="es-ES_tradnl" dirty="0" smtClean="0">
                <a:effectLst/>
                <a:hlinkClick r:id="rId4"/>
              </a:rPr>
              <a:t>http://dx.doi.org/10.1152/ajpregu.00755.2010</a:t>
            </a:r>
            <a:endParaRPr lang="en-US" dirty="0" smtClean="0">
              <a:effectLst/>
            </a:endParaRPr>
          </a:p>
          <a:p>
            <a:endParaRPr lang="en-US" dirty="0"/>
          </a:p>
        </p:txBody>
      </p:sp>
      <p:graphicFrame>
        <p:nvGraphicFramePr>
          <p:cNvPr id="9" name="Content Placeholder 3"/>
          <p:cNvGraphicFramePr>
            <a:graphicFrameLocks noGrp="1"/>
          </p:cNvGraphicFramePr>
          <p:nvPr>
            <p:ph idx="1"/>
            <p:extLst>
              <p:ext uri="{D42A27DB-BD31-4B8C-83A1-F6EECF244321}">
                <p14:modId xmlns:p14="http://schemas.microsoft.com/office/powerpoint/2010/main" val="1707502311"/>
              </p:ext>
            </p:extLst>
          </p:nvPr>
        </p:nvGraphicFramePr>
        <p:xfrm>
          <a:off x="4928460" y="1580526"/>
          <a:ext cx="6425340" cy="4048383"/>
        </p:xfrm>
        <a:graphic>
          <a:graphicData uri="http://schemas.openxmlformats.org/drawingml/2006/table">
            <a:tbl>
              <a:tblPr firstRow="1" bandRow="1">
                <a:tableStyleId>{5C22544A-7EE6-4342-B048-85BDC9FD1C3A}</a:tableStyleId>
              </a:tblPr>
              <a:tblGrid>
                <a:gridCol w="3212670"/>
                <a:gridCol w="3212670"/>
              </a:tblGrid>
              <a:tr h="953221">
                <a:tc>
                  <a:txBody>
                    <a:bodyPr/>
                    <a:lstStyle/>
                    <a:p>
                      <a:r>
                        <a:rPr lang="en-US" sz="2400" dirty="0" smtClean="0"/>
                        <a:t>Energy Expenditure Component</a:t>
                      </a:r>
                      <a:endParaRPr lang="en-US" sz="2400" dirty="0"/>
                    </a:p>
                  </a:txBody>
                  <a:tcPr/>
                </a:tc>
                <a:tc>
                  <a:txBody>
                    <a:bodyPr/>
                    <a:lstStyle/>
                    <a:p>
                      <a:r>
                        <a:rPr lang="en-US" sz="2400" dirty="0" smtClean="0"/>
                        <a:t>Increased</a:t>
                      </a:r>
                      <a:r>
                        <a:rPr lang="en-US" sz="2400" baseline="0" dirty="0" smtClean="0"/>
                        <a:t> by</a:t>
                      </a:r>
                      <a:endParaRPr lang="en-US" sz="2400" dirty="0"/>
                    </a:p>
                  </a:txBody>
                  <a:tcPr/>
                </a:tc>
              </a:tr>
              <a:tr h="953221">
                <a:tc>
                  <a:txBody>
                    <a:bodyPr/>
                    <a:lstStyle/>
                    <a:p>
                      <a:r>
                        <a:rPr lang="en-US" sz="2400" baseline="0" dirty="0" smtClean="0"/>
                        <a:t>Exercise </a:t>
                      </a:r>
                      <a:r>
                        <a:rPr lang="en-US" sz="2400" baseline="0" dirty="0" smtClean="0"/>
                        <a:t>Activity </a:t>
                      </a:r>
                      <a:r>
                        <a:rPr lang="en-US" sz="2400" baseline="0" dirty="0" smtClean="0"/>
                        <a:t>Thermogenesis (NEAT/EAT)</a:t>
                      </a:r>
                      <a:endParaRPr lang="en-US" sz="2400" dirty="0"/>
                    </a:p>
                  </a:txBody>
                  <a:tcPr/>
                </a:tc>
                <a:tc>
                  <a:txBody>
                    <a:bodyPr/>
                    <a:lstStyle/>
                    <a:p>
                      <a:r>
                        <a:rPr lang="en-US" sz="2400" dirty="0" smtClean="0"/>
                        <a:t>Exercise and movement</a:t>
                      </a:r>
                      <a:endParaRPr lang="en-US" sz="2400" dirty="0"/>
                    </a:p>
                  </a:txBody>
                  <a:tcPr/>
                </a:tc>
              </a:tr>
              <a:tr h="953221">
                <a:tc>
                  <a:txBody>
                    <a:bodyPr/>
                    <a:lstStyle/>
                    <a:p>
                      <a:r>
                        <a:rPr lang="en-US" sz="2400" dirty="0" smtClean="0"/>
                        <a:t>Thermic</a:t>
                      </a:r>
                      <a:r>
                        <a:rPr lang="en-US" sz="2400" baseline="0" dirty="0" smtClean="0"/>
                        <a:t> </a:t>
                      </a:r>
                      <a:r>
                        <a:rPr lang="en-US" sz="2400" baseline="0" dirty="0" smtClean="0"/>
                        <a:t>Effect of </a:t>
                      </a:r>
                      <a:r>
                        <a:rPr lang="en-US" sz="2400" baseline="0" dirty="0" smtClean="0"/>
                        <a:t>Food</a:t>
                      </a:r>
                    </a:p>
                    <a:p>
                      <a:r>
                        <a:rPr lang="en-US" sz="2400" baseline="0" dirty="0" smtClean="0"/>
                        <a:t>(TEF)</a:t>
                      </a:r>
                      <a:endParaRPr lang="en-US" sz="2400" dirty="0"/>
                    </a:p>
                  </a:txBody>
                  <a:tcPr/>
                </a:tc>
                <a:tc>
                  <a:txBody>
                    <a:bodyPr/>
                    <a:lstStyle/>
                    <a:p>
                      <a:r>
                        <a:rPr lang="en-US" sz="2400" dirty="0" smtClean="0"/>
                        <a:t>Protein in Meal, Insulin Sensitivity,</a:t>
                      </a:r>
                      <a:r>
                        <a:rPr lang="en-US" sz="2400" baseline="0" dirty="0" smtClean="0"/>
                        <a:t> Meal Size</a:t>
                      </a:r>
                      <a:endParaRPr lang="en-US" sz="2400" dirty="0"/>
                    </a:p>
                  </a:txBody>
                  <a:tcPr/>
                </a:tc>
              </a:tr>
              <a:tr h="953221">
                <a:tc>
                  <a:txBody>
                    <a:bodyPr/>
                    <a:lstStyle/>
                    <a:p>
                      <a:r>
                        <a:rPr lang="en-US" sz="2400" baseline="0" dirty="0" smtClean="0"/>
                        <a:t>Basal </a:t>
                      </a:r>
                      <a:r>
                        <a:rPr lang="en-US" sz="2400" baseline="0" dirty="0" smtClean="0"/>
                        <a:t>Metabolic </a:t>
                      </a:r>
                      <a:r>
                        <a:rPr lang="en-US" sz="2400" baseline="0" dirty="0" smtClean="0"/>
                        <a:t>Rate</a:t>
                      </a:r>
                      <a:endParaRPr lang="en-US" sz="2400" dirty="0"/>
                    </a:p>
                  </a:txBody>
                  <a:tcPr/>
                </a:tc>
                <a:tc>
                  <a:txBody>
                    <a:bodyPr/>
                    <a:lstStyle/>
                    <a:p>
                      <a:r>
                        <a:rPr lang="en-US" sz="2400" dirty="0" smtClean="0"/>
                        <a:t>Young Age, Sex (M), Lean Mass,</a:t>
                      </a:r>
                      <a:r>
                        <a:rPr lang="en-US" sz="2400" baseline="0" dirty="0" smtClean="0"/>
                        <a:t> Set Point</a:t>
                      </a:r>
                      <a:endParaRPr lang="en-US" sz="2400" dirty="0"/>
                    </a:p>
                  </a:txBody>
                  <a:tcPr/>
                </a:tc>
              </a:tr>
            </a:tbl>
          </a:graphicData>
        </a:graphic>
      </p:graphicFrame>
    </p:spTree>
    <p:extLst>
      <p:ext uri="{BB962C8B-B14F-4D97-AF65-F5344CB8AC3E}">
        <p14:creationId xmlns:p14="http://schemas.microsoft.com/office/powerpoint/2010/main" val="1467108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Major Determinants of Energy Expenditure</a:t>
            </a:r>
            <a:endParaRPr lang="en-US" dirty="0"/>
          </a:p>
        </p:txBody>
      </p:sp>
      <p:sp>
        <p:nvSpPr>
          <p:cNvPr id="6" name="Content Placeholder 5"/>
          <p:cNvSpPr>
            <a:spLocks noGrp="1"/>
          </p:cNvSpPr>
          <p:nvPr>
            <p:ph idx="1"/>
          </p:nvPr>
        </p:nvSpPr>
        <p:spPr>
          <a:xfrm>
            <a:off x="5985469" y="1600201"/>
            <a:ext cx="5963724" cy="4525963"/>
          </a:xfrm>
        </p:spPr>
        <p:txBody>
          <a:bodyPr>
            <a:normAutofit lnSpcReduction="10000"/>
          </a:bodyPr>
          <a:lstStyle/>
          <a:p>
            <a:r>
              <a:rPr lang="en-US" dirty="0" smtClean="0"/>
              <a:t>Amount of metabolically active tissue (fat-free mass)</a:t>
            </a:r>
          </a:p>
          <a:p>
            <a:r>
              <a:rPr lang="en-US" dirty="0" smtClean="0"/>
              <a:t>How </a:t>
            </a:r>
            <a:r>
              <a:rPr lang="en-US" b="1" i="1" u="sng" dirty="0" smtClean="0"/>
              <a:t>inefficient</a:t>
            </a:r>
            <a:r>
              <a:rPr lang="en-US" b="1" i="1" dirty="0" smtClean="0"/>
              <a:t> </a:t>
            </a:r>
            <a:r>
              <a:rPr lang="en-US" dirty="0" smtClean="0"/>
              <a:t>that tissue is</a:t>
            </a:r>
          </a:p>
          <a:p>
            <a:pPr lvl="1"/>
            <a:r>
              <a:rPr lang="en-US" dirty="0" smtClean="0"/>
              <a:t>In terms of weight loss, inefficiency is </a:t>
            </a:r>
            <a:r>
              <a:rPr lang="en-US" dirty="0" smtClean="0"/>
              <a:t>good</a:t>
            </a:r>
          </a:p>
          <a:p>
            <a:r>
              <a:rPr lang="en-US" dirty="0" smtClean="0"/>
              <a:t>Strong relationship between REE and Fat-Free Mass</a:t>
            </a:r>
          </a:p>
          <a:p>
            <a:r>
              <a:rPr lang="en-US" dirty="0" smtClean="0"/>
              <a:t>Modified by</a:t>
            </a:r>
          </a:p>
          <a:p>
            <a:pPr lvl="1"/>
            <a:r>
              <a:rPr lang="en-US" dirty="0" smtClean="0"/>
              <a:t>Age (declines with age)</a:t>
            </a:r>
          </a:p>
          <a:p>
            <a:pPr lvl="1"/>
            <a:r>
              <a:rPr lang="en-US" dirty="0" smtClean="0"/>
              <a:t>Sex (~11% higher in males)</a:t>
            </a:r>
          </a:p>
          <a:p>
            <a:pPr lvl="1"/>
            <a:r>
              <a:rPr lang="en-US" dirty="0" smtClean="0"/>
              <a:t>Genetics (V</a:t>
            </a:r>
            <a:r>
              <a:rPr lang="en-US" baseline="-25000" dirty="0" smtClean="0"/>
              <a:t>g</a:t>
            </a:r>
            <a:r>
              <a:rPr lang="en-US" dirty="0" smtClean="0"/>
              <a:t> ~ 11%)</a:t>
            </a:r>
            <a:endParaRPr lang="en-US" dirty="0"/>
          </a:p>
        </p:txBody>
      </p:sp>
      <p:pic>
        <p:nvPicPr>
          <p:cNvPr id="7" name="Picture 6"/>
          <p:cNvPicPr>
            <a:picLocks noChangeAspect="1"/>
          </p:cNvPicPr>
          <p:nvPr/>
        </p:nvPicPr>
        <p:blipFill>
          <a:blip r:embed="rId3"/>
          <a:stretch>
            <a:fillRect/>
          </a:stretch>
        </p:blipFill>
        <p:spPr>
          <a:xfrm>
            <a:off x="1477528" y="1378527"/>
            <a:ext cx="3297996" cy="4418763"/>
          </a:xfrm>
          <a:prstGeom prst="rect">
            <a:avLst/>
          </a:prstGeom>
        </p:spPr>
      </p:pic>
      <p:sp>
        <p:nvSpPr>
          <p:cNvPr id="8" name="TextBox 7"/>
          <p:cNvSpPr txBox="1"/>
          <p:nvPr/>
        </p:nvSpPr>
        <p:spPr>
          <a:xfrm>
            <a:off x="1100714" y="5688449"/>
            <a:ext cx="4622242" cy="1169551"/>
          </a:xfrm>
          <a:prstGeom prst="rect">
            <a:avLst/>
          </a:prstGeom>
          <a:noFill/>
        </p:spPr>
        <p:txBody>
          <a:bodyPr wrap="square" rtlCol="0">
            <a:spAutoFit/>
          </a:bodyPr>
          <a:lstStyle/>
          <a:p>
            <a:r>
              <a:rPr lang="en-US" sz="1400" dirty="0" err="1"/>
              <a:t>Illner</a:t>
            </a:r>
            <a:r>
              <a:rPr lang="en-US" sz="1400" dirty="0"/>
              <a:t> </a:t>
            </a:r>
            <a:r>
              <a:rPr lang="en-US" sz="1400" dirty="0"/>
              <a:t>K, </a:t>
            </a:r>
            <a:r>
              <a:rPr lang="en-US" sz="1400" dirty="0" err="1"/>
              <a:t>Brinkmann</a:t>
            </a:r>
            <a:r>
              <a:rPr lang="en-US" sz="1400" dirty="0"/>
              <a:t> G, Heller M, </a:t>
            </a:r>
            <a:r>
              <a:rPr lang="en-US" sz="1400" dirty="0" err="1"/>
              <a:t>Bosy-Westphal</a:t>
            </a:r>
            <a:r>
              <a:rPr lang="en-US" sz="1400" dirty="0"/>
              <a:t> A, Muller MJ. Metabolically active components of fat free mass and resting energy expenditure in </a:t>
            </a:r>
            <a:r>
              <a:rPr lang="en-US" sz="1400" dirty="0" err="1"/>
              <a:t>nonobese</a:t>
            </a:r>
            <a:r>
              <a:rPr lang="en-US" sz="1400" dirty="0"/>
              <a:t> adults. Am J </a:t>
            </a:r>
            <a:r>
              <a:rPr lang="en-US" sz="1400" dirty="0" err="1"/>
              <a:t>Physiol</a:t>
            </a:r>
            <a:r>
              <a:rPr lang="en-US" sz="1400" dirty="0"/>
              <a:t> </a:t>
            </a:r>
            <a:r>
              <a:rPr lang="en-US" sz="1400" dirty="0" err="1"/>
              <a:t>Endocrinol</a:t>
            </a:r>
            <a:r>
              <a:rPr lang="en-US" sz="1400" dirty="0"/>
              <a:t> </a:t>
            </a:r>
            <a:r>
              <a:rPr lang="en-US" sz="1400" dirty="0" err="1"/>
              <a:t>Metab</a:t>
            </a:r>
            <a:r>
              <a:rPr lang="en-US" sz="1400" dirty="0"/>
              <a:t>. 2000; 278: E308-15. </a:t>
            </a:r>
          </a:p>
          <a:p>
            <a:endParaRPr lang="en-US" sz="1400" dirty="0"/>
          </a:p>
        </p:txBody>
      </p:sp>
    </p:spTree>
    <p:extLst>
      <p:ext uri="{BB962C8B-B14F-4D97-AF65-F5344CB8AC3E}">
        <p14:creationId xmlns:p14="http://schemas.microsoft.com/office/powerpoint/2010/main" val="55148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blinds(horizontal)">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blinds(horizontal)">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blinds(horizontal)">
                                      <p:cBhvr>
                                        <p:cTn id="25" dur="500"/>
                                        <p:tgtEl>
                                          <p:spTgt spid="6">
                                            <p:txEl>
                                              <p:pRg st="4" end="4"/>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blinds(horizontal)">
                                      <p:cBhvr>
                                        <p:cTn id="28" dur="500"/>
                                        <p:tgtEl>
                                          <p:spTgt spid="6">
                                            <p:txEl>
                                              <p:pRg st="5" end="5"/>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blinds(horizontal)">
                                      <p:cBhvr>
                                        <p:cTn id="31" dur="500"/>
                                        <p:tgtEl>
                                          <p:spTgt spid="6">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blinds(horizontal)">
                                      <p:cBhvr>
                                        <p:cTn id="34"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Total Daily Energy Expenditure</a:t>
            </a:r>
            <a:endParaRPr lang="en-US" dirty="0"/>
          </a:p>
        </p:txBody>
      </p:sp>
      <p:sp>
        <p:nvSpPr>
          <p:cNvPr id="3" name="Content Placeholder 2"/>
          <p:cNvSpPr>
            <a:spLocks noGrp="1"/>
          </p:cNvSpPr>
          <p:nvPr>
            <p:ph idx="1"/>
          </p:nvPr>
        </p:nvSpPr>
        <p:spPr>
          <a:xfrm>
            <a:off x="5199963" y="5730680"/>
            <a:ext cx="7780149" cy="1558468"/>
          </a:xfrm>
        </p:spPr>
        <p:txBody>
          <a:bodyPr>
            <a:normAutofit/>
          </a:bodyPr>
          <a:lstStyle/>
          <a:p>
            <a:pPr marL="0" indent="0">
              <a:buNone/>
            </a:pPr>
            <a:r>
              <a:rPr lang="en-US" sz="2400" dirty="0" err="1" smtClean="0"/>
              <a:t>Supertracker</a:t>
            </a:r>
            <a:r>
              <a:rPr lang="en-US" sz="2400" dirty="0" smtClean="0"/>
              <a:t> by </a:t>
            </a:r>
            <a:r>
              <a:rPr lang="en-US" sz="2400" dirty="0"/>
              <a:t>the NIH: </a:t>
            </a:r>
            <a:r>
              <a:rPr lang="en-US" sz="2400" dirty="0">
                <a:hlinkClick r:id="rId3"/>
              </a:rPr>
              <a:t>https://www.supertracker.usda.gov/bwp/index.html</a:t>
            </a:r>
            <a:endParaRPr lang="en-US" sz="2400" dirty="0"/>
          </a:p>
        </p:txBody>
      </p:sp>
      <p:pic>
        <p:nvPicPr>
          <p:cNvPr id="4" name="Picture 3"/>
          <p:cNvPicPr>
            <a:picLocks noChangeAspect="1"/>
          </p:cNvPicPr>
          <p:nvPr/>
        </p:nvPicPr>
        <p:blipFill>
          <a:blip r:embed="rId4"/>
          <a:stretch>
            <a:fillRect/>
          </a:stretch>
        </p:blipFill>
        <p:spPr>
          <a:xfrm>
            <a:off x="5199963" y="1611940"/>
            <a:ext cx="6984934" cy="4039386"/>
          </a:xfrm>
          <a:prstGeom prst="rect">
            <a:avLst/>
          </a:prstGeom>
        </p:spPr>
      </p:pic>
      <p:pic>
        <p:nvPicPr>
          <p:cNvPr id="5" name="Picture 4"/>
          <p:cNvPicPr>
            <a:picLocks noChangeAspect="1"/>
          </p:cNvPicPr>
          <p:nvPr/>
        </p:nvPicPr>
        <p:blipFill>
          <a:blip r:embed="rId5"/>
          <a:stretch>
            <a:fillRect/>
          </a:stretch>
        </p:blipFill>
        <p:spPr>
          <a:xfrm>
            <a:off x="838200" y="1262656"/>
            <a:ext cx="3297996" cy="4418763"/>
          </a:xfrm>
          <a:prstGeom prst="rect">
            <a:avLst/>
          </a:prstGeom>
        </p:spPr>
      </p:pic>
      <p:sp>
        <p:nvSpPr>
          <p:cNvPr id="6" name="TextBox 5"/>
          <p:cNvSpPr txBox="1"/>
          <p:nvPr/>
        </p:nvSpPr>
        <p:spPr>
          <a:xfrm>
            <a:off x="461386" y="5572578"/>
            <a:ext cx="4622242" cy="1169551"/>
          </a:xfrm>
          <a:prstGeom prst="rect">
            <a:avLst/>
          </a:prstGeom>
          <a:noFill/>
        </p:spPr>
        <p:txBody>
          <a:bodyPr wrap="square" rtlCol="0">
            <a:spAutoFit/>
          </a:bodyPr>
          <a:lstStyle/>
          <a:p>
            <a:r>
              <a:rPr lang="en-US" sz="1400" dirty="0" err="1"/>
              <a:t>Illner</a:t>
            </a:r>
            <a:r>
              <a:rPr lang="en-US" sz="1400" dirty="0"/>
              <a:t> </a:t>
            </a:r>
            <a:r>
              <a:rPr lang="en-US" sz="1400" dirty="0"/>
              <a:t>K, </a:t>
            </a:r>
            <a:r>
              <a:rPr lang="en-US" sz="1400" dirty="0" err="1"/>
              <a:t>Brinkmann</a:t>
            </a:r>
            <a:r>
              <a:rPr lang="en-US" sz="1400" dirty="0"/>
              <a:t> G, Heller M, </a:t>
            </a:r>
            <a:r>
              <a:rPr lang="en-US" sz="1400" dirty="0" err="1"/>
              <a:t>Bosy-Westphal</a:t>
            </a:r>
            <a:r>
              <a:rPr lang="en-US" sz="1400" dirty="0"/>
              <a:t> A, Muller MJ. Metabolically active components of fat free mass and resting energy expenditure in </a:t>
            </a:r>
            <a:r>
              <a:rPr lang="en-US" sz="1400" dirty="0" err="1"/>
              <a:t>nonobese</a:t>
            </a:r>
            <a:r>
              <a:rPr lang="en-US" sz="1400" dirty="0"/>
              <a:t> adults. Am J </a:t>
            </a:r>
            <a:r>
              <a:rPr lang="en-US" sz="1400" dirty="0" err="1"/>
              <a:t>Physiol</a:t>
            </a:r>
            <a:r>
              <a:rPr lang="en-US" sz="1400" dirty="0"/>
              <a:t> </a:t>
            </a:r>
            <a:r>
              <a:rPr lang="en-US" sz="1400" dirty="0" err="1"/>
              <a:t>Endocrinol</a:t>
            </a:r>
            <a:r>
              <a:rPr lang="en-US" sz="1400" dirty="0"/>
              <a:t> </a:t>
            </a:r>
            <a:r>
              <a:rPr lang="en-US" sz="1400" dirty="0" err="1"/>
              <a:t>Metab</a:t>
            </a:r>
            <a:r>
              <a:rPr lang="en-US" sz="1400" dirty="0"/>
              <a:t>. 2000; 278: E308-15. </a:t>
            </a:r>
          </a:p>
          <a:p>
            <a:endParaRPr lang="en-US" sz="1400" dirty="0"/>
          </a:p>
        </p:txBody>
      </p:sp>
    </p:spTree>
    <p:extLst>
      <p:ext uri="{BB962C8B-B14F-4D97-AF65-F5344CB8AC3E}">
        <p14:creationId xmlns:p14="http://schemas.microsoft.com/office/powerpoint/2010/main" val="79074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measure metabolic rates?</a:t>
            </a:r>
            <a:endParaRPr lang="en-US" dirty="0"/>
          </a:p>
        </p:txBody>
      </p:sp>
      <p:pic>
        <p:nvPicPr>
          <p:cNvPr id="8" name="Picture 7"/>
          <p:cNvPicPr>
            <a:picLocks noChangeAspect="1"/>
          </p:cNvPicPr>
          <p:nvPr/>
        </p:nvPicPr>
        <p:blipFill>
          <a:blip r:embed="rId2"/>
          <a:stretch>
            <a:fillRect/>
          </a:stretch>
        </p:blipFill>
        <p:spPr>
          <a:xfrm>
            <a:off x="131975" y="1690688"/>
            <a:ext cx="5983827" cy="4229345"/>
          </a:xfrm>
          <a:prstGeom prst="rect">
            <a:avLst/>
          </a:prstGeom>
        </p:spPr>
      </p:pic>
      <p:pic>
        <p:nvPicPr>
          <p:cNvPr id="3" name="Picture 2"/>
          <p:cNvPicPr>
            <a:picLocks noChangeAspect="1"/>
          </p:cNvPicPr>
          <p:nvPr/>
        </p:nvPicPr>
        <p:blipFill>
          <a:blip r:embed="rId3"/>
          <a:stretch>
            <a:fillRect/>
          </a:stretch>
        </p:blipFill>
        <p:spPr>
          <a:xfrm>
            <a:off x="6192234" y="1875934"/>
            <a:ext cx="5485286" cy="3749577"/>
          </a:xfrm>
          <a:prstGeom prst="rect">
            <a:avLst/>
          </a:prstGeom>
        </p:spPr>
      </p:pic>
      <p:sp>
        <p:nvSpPr>
          <p:cNvPr id="4" name="TextBox 3"/>
          <p:cNvSpPr txBox="1"/>
          <p:nvPr/>
        </p:nvSpPr>
        <p:spPr>
          <a:xfrm>
            <a:off x="7774623" y="1413979"/>
            <a:ext cx="2320507" cy="369332"/>
          </a:xfrm>
          <a:prstGeom prst="rect">
            <a:avLst/>
          </a:prstGeom>
          <a:noFill/>
        </p:spPr>
        <p:txBody>
          <a:bodyPr wrap="none" rtlCol="0">
            <a:spAutoFit/>
          </a:bodyPr>
          <a:lstStyle/>
          <a:p>
            <a:r>
              <a:rPr lang="en-US" smtClean="0"/>
              <a:t>Doubly Labelled Water</a:t>
            </a:r>
            <a:endParaRPr lang="en-US"/>
          </a:p>
        </p:txBody>
      </p:sp>
    </p:spTree>
    <p:extLst>
      <p:ext uri="{BB962C8B-B14F-4D97-AF65-F5344CB8AC3E}">
        <p14:creationId xmlns:p14="http://schemas.microsoft.com/office/powerpoint/2010/main" val="1911921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Think, Pair, Share: Strengths and Limitations of Indirect Calorimetry vs Doubly Labelled Water</a:t>
            </a:r>
            <a:endParaRPr lang="en-US" dirty="0"/>
          </a:p>
        </p:txBody>
      </p:sp>
      <p:sp>
        <p:nvSpPr>
          <p:cNvPr id="6" name="Content Placeholder 5"/>
          <p:cNvSpPr>
            <a:spLocks noGrp="1"/>
          </p:cNvSpPr>
          <p:nvPr>
            <p:ph idx="1"/>
          </p:nvPr>
        </p:nvSpPr>
        <p:spPr>
          <a:xfrm>
            <a:off x="838200" y="1825625"/>
            <a:ext cx="5911392" cy="4351338"/>
          </a:xfrm>
        </p:spPr>
        <p:txBody>
          <a:bodyPr/>
          <a:lstStyle/>
          <a:p>
            <a:r>
              <a:rPr lang="en-US" dirty="0" smtClean="0"/>
              <a:t>Think about it yourself for 2 mins</a:t>
            </a:r>
          </a:p>
          <a:p>
            <a:r>
              <a:rPr lang="en-US" dirty="0" smtClean="0"/>
              <a:t>Talk to someone near you for 2 mins</a:t>
            </a:r>
          </a:p>
          <a:p>
            <a:r>
              <a:rPr lang="en-US" dirty="0" smtClean="0"/>
              <a:t>Bring it back to the group</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7398" y="1690688"/>
            <a:ext cx="5460884" cy="4655956"/>
          </a:xfrm>
          <a:prstGeom prst="rect">
            <a:avLst/>
          </a:prstGeom>
        </p:spPr>
      </p:pic>
      <p:cxnSp>
        <p:nvCxnSpPr>
          <p:cNvPr id="8" name="Straight Connector 7"/>
          <p:cNvCxnSpPr/>
          <p:nvPr/>
        </p:nvCxnSpPr>
        <p:spPr>
          <a:xfrm flipH="1">
            <a:off x="1168924" y="2045616"/>
            <a:ext cx="49207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168925" y="2573518"/>
            <a:ext cx="5231875" cy="15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2524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Trends in Physical Activity</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695124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Trends in Workplace Physical Activity</a:t>
            </a:r>
            <a:endParaRPr lang="en-US" dirty="0"/>
          </a:p>
        </p:txBody>
      </p:sp>
      <p:pic>
        <p:nvPicPr>
          <p:cNvPr id="4" name="Picture 3"/>
          <p:cNvPicPr>
            <a:picLocks noChangeAspect="1"/>
          </p:cNvPicPr>
          <p:nvPr/>
        </p:nvPicPr>
        <p:blipFill>
          <a:blip r:embed="rId2"/>
          <a:stretch>
            <a:fillRect/>
          </a:stretch>
        </p:blipFill>
        <p:spPr>
          <a:xfrm>
            <a:off x="838200" y="2214196"/>
            <a:ext cx="4495800" cy="2476500"/>
          </a:xfrm>
          <a:prstGeom prst="rect">
            <a:avLst/>
          </a:prstGeom>
        </p:spPr>
      </p:pic>
      <p:pic>
        <p:nvPicPr>
          <p:cNvPr id="5" name="Picture 4"/>
          <p:cNvPicPr>
            <a:picLocks noChangeAspect="1"/>
          </p:cNvPicPr>
          <p:nvPr/>
        </p:nvPicPr>
        <p:blipFill rotWithShape="1">
          <a:blip r:embed="rId3"/>
          <a:srcRect t="46015"/>
          <a:stretch/>
        </p:blipFill>
        <p:spPr>
          <a:xfrm>
            <a:off x="6096000" y="1974972"/>
            <a:ext cx="4102100" cy="2954948"/>
          </a:xfrm>
          <a:prstGeom prst="rect">
            <a:avLst/>
          </a:prstGeom>
        </p:spPr>
      </p:pic>
      <p:sp>
        <p:nvSpPr>
          <p:cNvPr id="6" name="TextBox 5"/>
          <p:cNvSpPr txBox="1"/>
          <p:nvPr/>
        </p:nvSpPr>
        <p:spPr>
          <a:xfrm>
            <a:off x="445477" y="5453428"/>
            <a:ext cx="11491051" cy="1200329"/>
          </a:xfrm>
          <a:prstGeom prst="rect">
            <a:avLst/>
          </a:prstGeom>
          <a:noFill/>
        </p:spPr>
        <p:txBody>
          <a:bodyPr wrap="square" rtlCol="0">
            <a:spAutoFit/>
          </a:bodyPr>
          <a:lstStyle/>
          <a:p>
            <a:r>
              <a:rPr lang="en-US" smtClean="0"/>
              <a:t>Church </a:t>
            </a:r>
            <a:r>
              <a:rPr lang="en-US"/>
              <a:t>TS, Thomas DM, Tudor-Locke C, </a:t>
            </a:r>
            <a:r>
              <a:rPr lang="en-US" dirty="0" err="1"/>
              <a:t>Katzmarzyk</a:t>
            </a:r>
            <a:r>
              <a:rPr lang="en-US" dirty="0"/>
              <a:t> PT, Earnest CP, </a:t>
            </a:r>
            <a:r>
              <a:rPr lang="en-US" dirty="0" err="1"/>
              <a:t>Rodarte</a:t>
            </a:r>
            <a:r>
              <a:rPr lang="en-US" dirty="0"/>
              <a:t> RQ, Martin CK, Blair SN, Bouchard C. Trends over 5 decades in U.S. occupation-related physical activity and their associations with obesity. </a:t>
            </a:r>
            <a:r>
              <a:rPr lang="en-US" dirty="0" err="1"/>
              <a:t>PLoS</a:t>
            </a:r>
            <a:r>
              <a:rPr lang="en-US" dirty="0"/>
              <a:t> One. 2011; 6: 1–7. </a:t>
            </a:r>
            <a:r>
              <a:rPr lang="en-US" dirty="0" err="1"/>
              <a:t>doi</a:t>
            </a:r>
            <a:r>
              <a:rPr lang="en-US" dirty="0"/>
              <a:t>: 10.1371/journal.pone.0019657.</a:t>
            </a:r>
          </a:p>
          <a:p>
            <a:endParaRPr lang="en-US" dirty="0"/>
          </a:p>
        </p:txBody>
      </p:sp>
    </p:spTree>
    <p:extLst>
      <p:ext uri="{BB962C8B-B14F-4D97-AF65-F5344CB8AC3E}">
        <p14:creationId xmlns:p14="http://schemas.microsoft.com/office/powerpoint/2010/main" val="10864972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thoughts on eating and appetite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935486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Leisure Time Physical </a:t>
            </a:r>
            <a:r>
              <a:rPr lang="en-US" dirty="0" smtClean="0"/>
              <a:t>Activity</a:t>
            </a:r>
            <a:endParaRPr lang="en-US" dirty="0"/>
          </a:p>
        </p:txBody>
      </p:sp>
      <p:pic>
        <p:nvPicPr>
          <p:cNvPr id="4" name="Picture 3"/>
          <p:cNvPicPr>
            <a:picLocks noChangeAspect="1"/>
          </p:cNvPicPr>
          <p:nvPr/>
        </p:nvPicPr>
        <p:blipFill>
          <a:blip r:embed="rId2"/>
          <a:stretch>
            <a:fillRect/>
          </a:stretch>
        </p:blipFill>
        <p:spPr>
          <a:xfrm>
            <a:off x="6857541" y="1690688"/>
            <a:ext cx="5029658" cy="4477429"/>
          </a:xfrm>
          <a:prstGeom prst="rect">
            <a:avLst/>
          </a:prstGeom>
        </p:spPr>
      </p:pic>
      <p:pic>
        <p:nvPicPr>
          <p:cNvPr id="5" name="Picture 4"/>
          <p:cNvPicPr>
            <a:picLocks noChangeAspect="1"/>
          </p:cNvPicPr>
          <p:nvPr/>
        </p:nvPicPr>
        <p:blipFill>
          <a:blip r:embed="rId3"/>
          <a:stretch>
            <a:fillRect/>
          </a:stretch>
        </p:blipFill>
        <p:spPr>
          <a:xfrm>
            <a:off x="536832" y="1690688"/>
            <a:ext cx="5019454" cy="4477429"/>
          </a:xfrm>
          <a:prstGeom prst="rect">
            <a:avLst/>
          </a:prstGeom>
        </p:spPr>
      </p:pic>
      <p:sp>
        <p:nvSpPr>
          <p:cNvPr id="6" name="TextBox 5"/>
          <p:cNvSpPr txBox="1"/>
          <p:nvPr/>
        </p:nvSpPr>
        <p:spPr>
          <a:xfrm>
            <a:off x="8048328" y="6488668"/>
            <a:ext cx="3838871" cy="369332"/>
          </a:xfrm>
          <a:prstGeom prst="rect">
            <a:avLst/>
          </a:prstGeom>
          <a:noFill/>
        </p:spPr>
        <p:txBody>
          <a:bodyPr wrap="none" rtlCol="0">
            <a:spAutoFit/>
          </a:bodyPr>
          <a:lstStyle/>
          <a:p>
            <a:r>
              <a:rPr lang="en-US" smtClean="0"/>
              <a:t>National Health Interview Survey, 2016</a:t>
            </a:r>
            <a:endParaRPr lang="en-US"/>
          </a:p>
        </p:txBody>
      </p:sp>
    </p:spTree>
    <p:extLst>
      <p:ext uri="{BB962C8B-B14F-4D97-AF65-F5344CB8AC3E}">
        <p14:creationId xmlns:p14="http://schemas.microsoft.com/office/powerpoint/2010/main" val="915938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Effectiveness of Physical Activity in Weight Loss</a:t>
            </a:r>
            <a:endParaRPr lang="en-US" dirty="0"/>
          </a:p>
        </p:txBody>
      </p:sp>
      <p:sp>
        <p:nvSpPr>
          <p:cNvPr id="3" name="Content Placeholder 2"/>
          <p:cNvSpPr>
            <a:spLocks noGrp="1"/>
          </p:cNvSpPr>
          <p:nvPr>
            <p:ph idx="1"/>
          </p:nvPr>
        </p:nvSpPr>
        <p:spPr/>
        <p:txBody>
          <a:bodyPr/>
          <a:lstStyle/>
          <a:p>
            <a:r>
              <a:rPr lang="en-US" dirty="0"/>
              <a:t>https://</a:t>
            </a:r>
            <a:r>
              <a:rPr lang="en-US" dirty="0" err="1"/>
              <a:t>www.youtube.com</a:t>
            </a:r>
            <a:r>
              <a:rPr lang="en-US" dirty="0"/>
              <a:t>/</a:t>
            </a:r>
            <a:r>
              <a:rPr lang="en-US" dirty="0" err="1"/>
              <a:t>watch?v</a:t>
            </a:r>
            <a:r>
              <a:rPr lang="en-US" dirty="0"/>
              <a:t>=eXTiiz99p9o</a:t>
            </a:r>
          </a:p>
        </p:txBody>
      </p:sp>
    </p:spTree>
    <p:extLst>
      <p:ext uri="{BB962C8B-B14F-4D97-AF65-F5344CB8AC3E}">
        <p14:creationId xmlns:p14="http://schemas.microsoft.com/office/powerpoint/2010/main" val="8514292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think over-eating alters the basal metabolic rate?</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I think metabolic rate would be lower after over-eating</a:t>
            </a:r>
          </a:p>
          <a:p>
            <a:pPr marL="514350" indent="-514350">
              <a:buFont typeface="+mj-lt"/>
              <a:buAutoNum type="alphaUcPeriod"/>
            </a:pPr>
            <a:r>
              <a:rPr lang="en-US" dirty="0" smtClean="0"/>
              <a:t>I think metabolic rate would be higher after over-eating</a:t>
            </a:r>
          </a:p>
          <a:p>
            <a:pPr marL="514350" indent="-514350">
              <a:buFont typeface="+mj-lt"/>
              <a:buAutoNum type="alphaUcPeriod"/>
            </a:pPr>
            <a:r>
              <a:rPr lang="en-US" dirty="0" smtClean="0"/>
              <a:t>What do you think fasting or caloric restriction would do to the metabolic rate?</a:t>
            </a:r>
            <a:endParaRPr lang="en-US" dirty="0"/>
          </a:p>
        </p:txBody>
      </p:sp>
    </p:spTree>
    <p:extLst>
      <p:ext uri="{BB962C8B-B14F-4D97-AF65-F5344CB8AC3E}">
        <p14:creationId xmlns:p14="http://schemas.microsoft.com/office/powerpoint/2010/main" val="443326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Over/underfeeding and metabolic rates</a:t>
            </a:r>
            <a:endParaRPr lang="en-US" dirty="0"/>
          </a:p>
        </p:txBody>
      </p:sp>
      <p:sp>
        <p:nvSpPr>
          <p:cNvPr id="4" name="TextBox 3"/>
          <p:cNvSpPr txBox="1"/>
          <p:nvPr/>
        </p:nvSpPr>
        <p:spPr>
          <a:xfrm>
            <a:off x="838200" y="5550195"/>
            <a:ext cx="11006470" cy="923330"/>
          </a:xfrm>
          <a:prstGeom prst="rect">
            <a:avLst/>
          </a:prstGeom>
          <a:noFill/>
        </p:spPr>
        <p:txBody>
          <a:bodyPr wrap="square" rtlCol="0">
            <a:spAutoFit/>
          </a:bodyPr>
          <a:lstStyle/>
          <a:p>
            <a:r>
              <a:rPr lang="en-US" b="1" dirty="0" err="1" smtClean="0">
                <a:effectLst/>
              </a:rPr>
              <a:t>Leibel</a:t>
            </a:r>
            <a:r>
              <a:rPr lang="en-US" b="1" dirty="0" smtClean="0">
                <a:effectLst/>
              </a:rPr>
              <a:t> RL, Rosenbaum M, Hirsch J.</a:t>
            </a:r>
            <a:r>
              <a:rPr lang="en-US" dirty="0" smtClean="0">
                <a:effectLst/>
              </a:rPr>
              <a:t> Changes in energy expenditure resulting from altered body weight. </a:t>
            </a:r>
            <a:r>
              <a:rPr lang="en-US" i="1" dirty="0" smtClean="0">
                <a:effectLst/>
              </a:rPr>
              <a:t>N. Engl. J. Med.</a:t>
            </a:r>
            <a:r>
              <a:rPr lang="en-US" dirty="0" smtClean="0">
                <a:effectLst/>
              </a:rPr>
              <a:t> 1995;332(10):621–8. </a:t>
            </a:r>
            <a:r>
              <a:rPr lang="de-DE" dirty="0" smtClean="0">
                <a:effectLst/>
                <a:hlinkClick r:id="rId2"/>
              </a:rPr>
              <a:t>http://dx.doi.org/10.1056/NEJM199503093321001</a:t>
            </a:r>
            <a:endParaRPr lang="en-US" dirty="0" smtClean="0">
              <a:effectLst/>
            </a:endParaRPr>
          </a:p>
          <a:p>
            <a:endParaRPr lang="en-US" dirty="0"/>
          </a:p>
        </p:txBody>
      </p:sp>
      <p:pic>
        <p:nvPicPr>
          <p:cNvPr id="5" name="Picture 4"/>
          <p:cNvPicPr>
            <a:picLocks noChangeAspect="1"/>
          </p:cNvPicPr>
          <p:nvPr/>
        </p:nvPicPr>
        <p:blipFill>
          <a:blip r:embed="rId3"/>
          <a:stretch>
            <a:fillRect/>
          </a:stretch>
        </p:blipFill>
        <p:spPr>
          <a:xfrm>
            <a:off x="2940050" y="1244600"/>
            <a:ext cx="6311900" cy="4368800"/>
          </a:xfrm>
          <a:prstGeom prst="rect">
            <a:avLst/>
          </a:prstGeom>
        </p:spPr>
      </p:pic>
    </p:spTree>
    <p:extLst>
      <p:ext uri="{BB962C8B-B14F-4D97-AF65-F5344CB8AC3E}">
        <p14:creationId xmlns:p14="http://schemas.microsoft.com/office/powerpoint/2010/main" val="653810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Biggest Loser Follow-Up Study</a:t>
            </a:r>
            <a:endParaRPr lang="en-US" dirty="0"/>
          </a:p>
        </p:txBody>
      </p:sp>
      <p:pic>
        <p:nvPicPr>
          <p:cNvPr id="4" name="Picture 3"/>
          <p:cNvPicPr>
            <a:picLocks noChangeAspect="1"/>
          </p:cNvPicPr>
          <p:nvPr/>
        </p:nvPicPr>
        <p:blipFill>
          <a:blip r:embed="rId3"/>
          <a:stretch>
            <a:fillRect/>
          </a:stretch>
        </p:blipFill>
        <p:spPr>
          <a:xfrm>
            <a:off x="838200" y="1477778"/>
            <a:ext cx="4737100" cy="4965700"/>
          </a:xfrm>
          <a:prstGeom prst="rect">
            <a:avLst/>
          </a:prstGeom>
        </p:spPr>
      </p:pic>
      <p:pic>
        <p:nvPicPr>
          <p:cNvPr id="5" name="Picture 4"/>
          <p:cNvPicPr>
            <a:picLocks noChangeAspect="1"/>
          </p:cNvPicPr>
          <p:nvPr/>
        </p:nvPicPr>
        <p:blipFill>
          <a:blip r:embed="rId4"/>
          <a:stretch>
            <a:fillRect/>
          </a:stretch>
        </p:blipFill>
        <p:spPr>
          <a:xfrm>
            <a:off x="6025116" y="1985778"/>
            <a:ext cx="5207000" cy="3949700"/>
          </a:xfrm>
          <a:prstGeom prst="rect">
            <a:avLst/>
          </a:prstGeom>
        </p:spPr>
      </p:pic>
      <p:sp>
        <p:nvSpPr>
          <p:cNvPr id="6" name="TextBox 5"/>
          <p:cNvSpPr txBox="1"/>
          <p:nvPr/>
        </p:nvSpPr>
        <p:spPr>
          <a:xfrm>
            <a:off x="5575300" y="6099142"/>
            <a:ext cx="6745533" cy="954107"/>
          </a:xfrm>
          <a:prstGeom prst="rect">
            <a:avLst/>
          </a:prstGeom>
          <a:noFill/>
        </p:spPr>
        <p:txBody>
          <a:bodyPr wrap="square" rtlCol="0">
            <a:spAutoFit/>
          </a:bodyPr>
          <a:lstStyle/>
          <a:p>
            <a:r>
              <a:rPr lang="en-US" sz="1400" b="1" dirty="0"/>
              <a:t>Fothergill E, </a:t>
            </a:r>
            <a:r>
              <a:rPr lang="en-US" sz="1400" b="1" dirty="0" err="1"/>
              <a:t>Guo</a:t>
            </a:r>
            <a:r>
              <a:rPr lang="en-US" sz="1400" b="1" dirty="0"/>
              <a:t> J, Howard L, Kerns JC, Knuth ND, </a:t>
            </a:r>
            <a:r>
              <a:rPr lang="en-US" sz="1400" b="1" dirty="0" err="1"/>
              <a:t>Brychta</a:t>
            </a:r>
            <a:r>
              <a:rPr lang="en-US" sz="1400" b="1" dirty="0"/>
              <a:t> R, Chen KY, </a:t>
            </a:r>
            <a:r>
              <a:rPr lang="en-US" sz="1400" b="1" dirty="0" err="1"/>
              <a:t>Skarulis</a:t>
            </a:r>
            <a:r>
              <a:rPr lang="en-US" sz="1400" b="1" dirty="0"/>
              <a:t> MC, Walter M, Walter PJ, Hall KD</a:t>
            </a:r>
            <a:r>
              <a:rPr lang="en-US" sz="1400" dirty="0"/>
              <a:t>. Persistent metabolic adaptation 6 years after “The Biggest Loser” competition. Obesity. 2016; 24: 1612–9. </a:t>
            </a:r>
            <a:r>
              <a:rPr lang="en-US" sz="1400" dirty="0" err="1"/>
              <a:t>doi</a:t>
            </a:r>
            <a:r>
              <a:rPr lang="en-US" sz="1400" dirty="0"/>
              <a:t>: </a:t>
            </a:r>
            <a:r>
              <a:rPr lang="en-US" sz="1400" dirty="0">
                <a:hlinkClick r:id="rId5"/>
              </a:rPr>
              <a:t>10.1002/oby.21538</a:t>
            </a:r>
            <a:r>
              <a:rPr lang="en-US" sz="1400" dirty="0"/>
              <a:t>.</a:t>
            </a:r>
          </a:p>
          <a:p>
            <a:endParaRPr lang="en-US" sz="1400" dirty="0"/>
          </a:p>
        </p:txBody>
      </p:sp>
      <p:cxnSp>
        <p:nvCxnSpPr>
          <p:cNvPr id="8" name="Straight Connector 7"/>
          <p:cNvCxnSpPr/>
          <p:nvPr/>
        </p:nvCxnSpPr>
        <p:spPr>
          <a:xfrm flipV="1">
            <a:off x="8342722" y="2356701"/>
            <a:ext cx="0" cy="29600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303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Physical Exercise</a:t>
            </a:r>
            <a:endParaRPr lang="en-US" dirty="0"/>
          </a:p>
        </p:txBody>
      </p:sp>
      <p:sp>
        <p:nvSpPr>
          <p:cNvPr id="6" name="Content Placeholder 5"/>
          <p:cNvSpPr>
            <a:spLocks noGrp="1"/>
          </p:cNvSpPr>
          <p:nvPr>
            <p:ph idx="1"/>
          </p:nvPr>
        </p:nvSpPr>
        <p:spPr>
          <a:xfrm>
            <a:off x="838200" y="1825625"/>
            <a:ext cx="4695092" cy="4351338"/>
          </a:xfrm>
        </p:spPr>
        <p:txBody>
          <a:bodyPr/>
          <a:lstStyle/>
          <a:p>
            <a:r>
              <a:rPr lang="en-US" dirty="0" smtClean="0"/>
              <a:t>Flexibility</a:t>
            </a:r>
          </a:p>
          <a:p>
            <a:r>
              <a:rPr lang="en-US" dirty="0" smtClean="0"/>
              <a:t>Strength</a:t>
            </a:r>
          </a:p>
          <a:p>
            <a:r>
              <a:rPr lang="en-US" dirty="0" smtClean="0"/>
              <a:t>Mood</a:t>
            </a:r>
          </a:p>
          <a:p>
            <a:r>
              <a:rPr lang="en-US" dirty="0" smtClean="0"/>
              <a:t>Cardiovascular health</a:t>
            </a:r>
          </a:p>
          <a:p>
            <a:r>
              <a:rPr lang="en-US" dirty="0" smtClean="0"/>
              <a:t>Benefits at all BMI categories</a:t>
            </a:r>
            <a:endParaRPr lang="en-US" dirty="0"/>
          </a:p>
        </p:txBody>
      </p:sp>
      <p:sp>
        <p:nvSpPr>
          <p:cNvPr id="5" name="TextBox 4"/>
          <p:cNvSpPr txBox="1"/>
          <p:nvPr/>
        </p:nvSpPr>
        <p:spPr>
          <a:xfrm>
            <a:off x="4806462" y="5603631"/>
            <a:ext cx="7385538" cy="1477328"/>
          </a:xfrm>
          <a:prstGeom prst="rect">
            <a:avLst/>
          </a:prstGeom>
          <a:noFill/>
        </p:spPr>
        <p:txBody>
          <a:bodyPr wrap="square" rtlCol="0">
            <a:spAutoFit/>
          </a:bodyPr>
          <a:lstStyle/>
          <a:p>
            <a:r>
              <a:rPr lang="en-US" dirty="0" smtClean="0"/>
              <a:t>Blair </a:t>
            </a:r>
            <a:r>
              <a:rPr lang="en-US" dirty="0"/>
              <a:t>SN, Kohl HW, </a:t>
            </a:r>
            <a:r>
              <a:rPr lang="en-US" dirty="0" err="1"/>
              <a:t>Paffenbarger</a:t>
            </a:r>
            <a:r>
              <a:rPr lang="en-US" dirty="0"/>
              <a:t> RS, Clark DG, Cooper KH, Gibbons LW. Physical fitness and all-cause mortality. A prospective study of healthy men and women. JAMA. 1989; 262: 2395–401. </a:t>
            </a:r>
            <a:r>
              <a:rPr lang="en-US" dirty="0" err="1"/>
              <a:t>doi</a:t>
            </a:r>
            <a:r>
              <a:rPr lang="en-US" dirty="0"/>
              <a:t>: 10.1001/jama.1989.03430170057028.</a:t>
            </a:r>
          </a:p>
          <a:p>
            <a:endParaRPr lang="en-US" dirty="0"/>
          </a:p>
        </p:txBody>
      </p:sp>
      <p:pic>
        <p:nvPicPr>
          <p:cNvPr id="3" name="Picture 2"/>
          <p:cNvPicPr>
            <a:picLocks noChangeAspect="1"/>
          </p:cNvPicPr>
          <p:nvPr/>
        </p:nvPicPr>
        <p:blipFill>
          <a:blip r:embed="rId2"/>
          <a:stretch>
            <a:fillRect/>
          </a:stretch>
        </p:blipFill>
        <p:spPr>
          <a:xfrm>
            <a:off x="5312785" y="1313122"/>
            <a:ext cx="5613123" cy="4155572"/>
          </a:xfrm>
          <a:prstGeom prst="rect">
            <a:avLst/>
          </a:prstGeom>
        </p:spPr>
      </p:pic>
    </p:spTree>
    <p:extLst>
      <p:ext uri="{BB962C8B-B14F-4D97-AF65-F5344CB8AC3E}">
        <p14:creationId xmlns:p14="http://schemas.microsoft.com/office/powerpoint/2010/main" val="165786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a:t>Describe what is meant by energy expenditure and how it relates to energy </a:t>
            </a:r>
            <a:r>
              <a:rPr lang="en-US" dirty="0" smtClean="0"/>
              <a:t>balance</a:t>
            </a:r>
          </a:p>
          <a:p>
            <a:r>
              <a:rPr lang="en-US" dirty="0" smtClean="0"/>
              <a:t>Distinguish </a:t>
            </a:r>
            <a:r>
              <a:rPr lang="en-US" dirty="0"/>
              <a:t>between methods to evaluate energy expenditure, including advantages and disadvantages of each (step counts, doubly-labelled water, indirect calorimetry</a:t>
            </a:r>
            <a:r>
              <a:rPr lang="en-US" dirty="0" smtClean="0"/>
              <a:t>)</a:t>
            </a:r>
          </a:p>
          <a:p>
            <a:r>
              <a:rPr lang="en-US" dirty="0" smtClean="0"/>
              <a:t>Define </a:t>
            </a:r>
            <a:r>
              <a:rPr lang="en-US" dirty="0"/>
              <a:t>the components of total daily energy </a:t>
            </a:r>
            <a:r>
              <a:rPr lang="en-US" dirty="0" smtClean="0"/>
              <a:t>expenditure</a:t>
            </a:r>
          </a:p>
          <a:p>
            <a:r>
              <a:rPr lang="en-US" dirty="0" smtClean="0"/>
              <a:t>Assess </a:t>
            </a:r>
            <a:r>
              <a:rPr lang="en-US" dirty="0"/>
              <a:t>how each component is affected by diet, genetics, sex, age and activity </a:t>
            </a:r>
            <a:r>
              <a:rPr lang="en-US" dirty="0" smtClean="0"/>
              <a:t>levels</a:t>
            </a:r>
          </a:p>
          <a:p>
            <a:r>
              <a:rPr lang="en-US" dirty="0" smtClean="0"/>
              <a:t>Explain </a:t>
            </a:r>
            <a:r>
              <a:rPr lang="en-US" dirty="0"/>
              <a:t>the relationship between energy expenditure and </a:t>
            </a:r>
            <a:r>
              <a:rPr lang="en-US" dirty="0" smtClean="0"/>
              <a:t>obesity</a:t>
            </a:r>
          </a:p>
          <a:p>
            <a:r>
              <a:rPr lang="en-US" dirty="0" smtClean="0"/>
              <a:t>Understand </a:t>
            </a:r>
            <a:r>
              <a:rPr lang="en-US" dirty="0"/>
              <a:t>the associations between physical activity and risk of </a:t>
            </a:r>
            <a:r>
              <a:rPr lang="en-US" dirty="0" smtClean="0"/>
              <a:t>obesity</a:t>
            </a:r>
          </a:p>
          <a:p>
            <a:r>
              <a:rPr lang="en-US" dirty="0" smtClean="0"/>
              <a:t>Assess </a:t>
            </a:r>
            <a:r>
              <a:rPr lang="en-US" dirty="0"/>
              <a:t>how total daily energy expenditure changes during weight gain or loss and how this relates to weight loss </a:t>
            </a:r>
            <a:r>
              <a:rPr lang="en-US" dirty="0" smtClean="0"/>
              <a:t>efficacy</a:t>
            </a:r>
          </a:p>
          <a:p>
            <a:r>
              <a:rPr lang="en-US" dirty="0" smtClean="0"/>
              <a:t>Summarize </a:t>
            </a:r>
            <a:r>
              <a:rPr lang="en-US" dirty="0"/>
              <a:t>the health benefits of exercise, independent of changes in energy expenditure</a:t>
            </a:r>
          </a:p>
        </p:txBody>
      </p:sp>
    </p:spTree>
    <p:extLst>
      <p:ext uri="{BB962C8B-B14F-4D97-AF65-F5344CB8AC3E}">
        <p14:creationId xmlns:p14="http://schemas.microsoft.com/office/powerpoint/2010/main" val="20460059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522512" y="458409"/>
          <a:ext cx="11283044" cy="6217920"/>
        </p:xfrm>
        <a:graphic>
          <a:graphicData uri="http://schemas.openxmlformats.org/drawingml/2006/table">
            <a:tbl>
              <a:tblPr bandRow="1">
                <a:tableStyleId>{5C22544A-7EE6-4342-B048-85BDC9FD1C3A}</a:tableStyleId>
              </a:tblPr>
              <a:tblGrid>
                <a:gridCol w="2820761"/>
                <a:gridCol w="2820761"/>
                <a:gridCol w="2820761"/>
                <a:gridCol w="2820761"/>
              </a:tblGrid>
              <a:tr h="370840">
                <a:tc>
                  <a:txBody>
                    <a:bodyPr/>
                    <a:lstStyle/>
                    <a:p>
                      <a:endParaRPr lang="en-US" dirty="0"/>
                    </a:p>
                  </a:txBody>
                  <a:tcPr/>
                </a:tc>
                <a:tc>
                  <a:txBody>
                    <a:bodyPr/>
                    <a:lstStyle/>
                    <a:p>
                      <a:pPr algn="ctr"/>
                      <a:r>
                        <a:rPr lang="en-US" b="1" dirty="0" smtClean="0"/>
                        <a:t>Observational Study</a:t>
                      </a:r>
                      <a:endParaRPr lang="en-US" b="1" dirty="0"/>
                    </a:p>
                  </a:txBody>
                  <a:tcPr/>
                </a:tc>
                <a:tc>
                  <a:txBody>
                    <a:bodyPr/>
                    <a:lstStyle/>
                    <a:p>
                      <a:pPr algn="ctr"/>
                      <a:r>
                        <a:rPr lang="en-US" b="1" dirty="0" smtClean="0"/>
                        <a:t>Randomized </a:t>
                      </a:r>
                    </a:p>
                    <a:p>
                      <a:pPr algn="ctr"/>
                      <a:r>
                        <a:rPr lang="en-US" b="1" dirty="0" smtClean="0"/>
                        <a:t>Controlled Trial</a:t>
                      </a:r>
                      <a:endParaRPr lang="en-US" b="1" dirty="0"/>
                    </a:p>
                  </a:txBody>
                  <a:tcPr/>
                </a:tc>
                <a:tc>
                  <a:txBody>
                    <a:bodyPr/>
                    <a:lstStyle/>
                    <a:p>
                      <a:pPr algn="ctr"/>
                      <a:r>
                        <a:rPr lang="en-US" b="1" dirty="0" smtClean="0"/>
                        <a:t>Overall</a:t>
                      </a:r>
                      <a:r>
                        <a:rPr lang="en-US" b="1" baseline="0" dirty="0" smtClean="0"/>
                        <a:t> evidence</a:t>
                      </a:r>
                      <a:endParaRPr lang="en-US" b="1" dirty="0"/>
                    </a:p>
                  </a:txBody>
                  <a:tcPr/>
                </a:tc>
              </a:tr>
              <a:tr h="370840">
                <a:tc>
                  <a:txBody>
                    <a:bodyPr/>
                    <a:lstStyle/>
                    <a:p>
                      <a:r>
                        <a:rPr lang="en-US" sz="1600" dirty="0" smtClean="0"/>
                        <a:t>Breakfast</a:t>
                      </a:r>
                      <a:endParaRPr lang="en-US" sz="1600" dirty="0"/>
                    </a:p>
                  </a:txBody>
                  <a:tcPr/>
                </a:tc>
                <a:tc>
                  <a:txBody>
                    <a:bodyPr/>
                    <a:lstStyle/>
                    <a:p>
                      <a:r>
                        <a:rPr lang="en-US" sz="1600" dirty="0" smtClean="0"/>
                        <a:t>People</a:t>
                      </a:r>
                      <a:r>
                        <a:rPr lang="en-US" sz="1600" baseline="0" dirty="0" smtClean="0"/>
                        <a:t> with lower BMI are more likely to consume breakfast regularly</a:t>
                      </a:r>
                      <a:endParaRPr lang="en-US" sz="1600" dirty="0"/>
                    </a:p>
                  </a:txBody>
                  <a:tcPr/>
                </a:tc>
                <a:tc>
                  <a:txBody>
                    <a:bodyPr/>
                    <a:lstStyle/>
                    <a:p>
                      <a:r>
                        <a:rPr lang="en-US" sz="1600" dirty="0" smtClean="0"/>
                        <a:t>Breakfast </a:t>
                      </a:r>
                      <a:r>
                        <a:rPr lang="en-US" sz="1600" dirty="0" smtClean="0">
                          <a:sym typeface="Wingdings"/>
                        </a:rPr>
                        <a:t> more</a:t>
                      </a:r>
                      <a:r>
                        <a:rPr lang="en-US" sz="1600" baseline="0" dirty="0" smtClean="0">
                          <a:sym typeface="Wingdings"/>
                        </a:rPr>
                        <a:t> activity; no breakfast  partial compensation</a:t>
                      </a:r>
                      <a:endParaRPr lang="en-US" sz="1600" dirty="0"/>
                    </a:p>
                  </a:txBody>
                  <a:tcPr/>
                </a:tc>
                <a:tc>
                  <a:txBody>
                    <a:bodyPr/>
                    <a:lstStyle/>
                    <a:p>
                      <a:r>
                        <a:rPr lang="en-US" sz="1600" dirty="0" smtClean="0"/>
                        <a:t>Inconclusive</a:t>
                      </a:r>
                      <a:endParaRPr lang="en-US" sz="1600" dirty="0"/>
                    </a:p>
                  </a:txBody>
                  <a:tcPr/>
                </a:tc>
              </a:tr>
              <a:tr h="370840">
                <a:tc>
                  <a:txBody>
                    <a:bodyPr/>
                    <a:lstStyle/>
                    <a:p>
                      <a:r>
                        <a:rPr lang="en-US" sz="1600" dirty="0" smtClean="0"/>
                        <a:t>Eating near bedtime</a:t>
                      </a:r>
                      <a:endParaRPr lang="en-US" sz="1600" dirty="0"/>
                    </a:p>
                  </a:txBody>
                  <a:tcPr/>
                </a:tc>
                <a:tc>
                  <a:txBody>
                    <a:bodyPr/>
                    <a:lstStyle/>
                    <a:p>
                      <a:r>
                        <a:rPr lang="en-US" sz="1600" dirty="0" smtClean="0"/>
                        <a:t>Shift workers</a:t>
                      </a:r>
                      <a:r>
                        <a:rPr lang="en-US" sz="1600" baseline="0" dirty="0" smtClean="0"/>
                        <a:t> gain weight over time; rodents provided food access for 24h ate more than those with food access for 12h</a:t>
                      </a:r>
                      <a:endParaRPr lang="en-US" sz="1600" dirty="0"/>
                    </a:p>
                  </a:txBody>
                  <a:tcPr/>
                </a:tc>
                <a:tc>
                  <a:txBody>
                    <a:bodyPr/>
                    <a:lstStyle/>
                    <a:p>
                      <a:r>
                        <a:rPr lang="en-US" sz="1600" dirty="0" smtClean="0"/>
                        <a:t>Intermittent</a:t>
                      </a:r>
                      <a:r>
                        <a:rPr lang="en-US" sz="1600" baseline="0" dirty="0" smtClean="0"/>
                        <a:t> fasting diets show no advantage</a:t>
                      </a:r>
                    </a:p>
                    <a:p>
                      <a:endParaRPr lang="en-US" sz="1600" baseline="0" dirty="0" smtClean="0"/>
                    </a:p>
                    <a:p>
                      <a:r>
                        <a:rPr lang="en-US" sz="1600" baseline="0" dirty="0" smtClean="0"/>
                        <a:t>Sleep studies </a:t>
                      </a:r>
                      <a:r>
                        <a:rPr lang="en-US" sz="1600" baseline="0" dirty="0" smtClean="0">
                          <a:sym typeface="Wingdings"/>
                        </a:rPr>
                        <a:t> weight loss, may be decreased night eating</a:t>
                      </a:r>
                      <a:endParaRPr lang="en-US" sz="1600" dirty="0"/>
                    </a:p>
                  </a:txBody>
                  <a:tcPr/>
                </a:tc>
                <a:tc>
                  <a:txBody>
                    <a:bodyPr/>
                    <a:lstStyle/>
                    <a:p>
                      <a:r>
                        <a:rPr lang="en-US" sz="1600" dirty="0" smtClean="0"/>
                        <a:t>Inconclusive</a:t>
                      </a:r>
                      <a:endParaRPr lang="en-US" sz="1600" dirty="0"/>
                    </a:p>
                  </a:txBody>
                  <a:tcPr/>
                </a:tc>
              </a:tr>
              <a:tr h="370840">
                <a:tc>
                  <a:txBody>
                    <a:bodyPr/>
                    <a:lstStyle/>
                    <a:p>
                      <a:r>
                        <a:rPr lang="en-US" sz="1600" dirty="0" smtClean="0"/>
                        <a:t>Snacking</a:t>
                      </a:r>
                      <a:endParaRPr lang="en-US" sz="1600" dirty="0"/>
                    </a:p>
                  </a:txBody>
                  <a:tcPr/>
                </a:tc>
                <a:tc>
                  <a:txBody>
                    <a:bodyPr/>
                    <a:lstStyle/>
                    <a:p>
                      <a:r>
                        <a:rPr lang="en-US" sz="1600" dirty="0" smtClean="0"/>
                        <a:t>Snacking</a:t>
                      </a:r>
                      <a:r>
                        <a:rPr lang="en-US" sz="1600" baseline="0" dirty="0" smtClean="0"/>
                        <a:t> has increased significantly over past decades; poor compensation for snack food intake</a:t>
                      </a:r>
                      <a:endParaRPr lang="en-US" sz="1600" dirty="0"/>
                    </a:p>
                  </a:txBody>
                  <a:tcPr/>
                </a:tc>
                <a:tc>
                  <a:txBody>
                    <a:bodyPr/>
                    <a:lstStyle/>
                    <a:p>
                      <a:r>
                        <a:rPr lang="en-US" sz="1600" dirty="0" smtClean="0"/>
                        <a:t>No association</a:t>
                      </a:r>
                      <a:endParaRPr lang="en-US" sz="1600" dirty="0"/>
                    </a:p>
                  </a:txBody>
                  <a:tcPr/>
                </a:tc>
                <a:tc>
                  <a:txBody>
                    <a:bodyPr/>
                    <a:lstStyle/>
                    <a:p>
                      <a:r>
                        <a:rPr lang="en-US" sz="1600" dirty="0" smtClean="0"/>
                        <a:t>Inconclusive</a:t>
                      </a:r>
                      <a:endParaRPr lang="en-US" sz="1600" dirty="0"/>
                    </a:p>
                  </a:txBody>
                  <a:tcPr/>
                </a:tc>
              </a:tr>
              <a:tr h="370840">
                <a:tc>
                  <a:txBody>
                    <a:bodyPr/>
                    <a:lstStyle/>
                    <a:p>
                      <a:r>
                        <a:rPr lang="en-US" sz="1600" dirty="0" smtClean="0"/>
                        <a:t>Fast food</a:t>
                      </a:r>
                      <a:endParaRPr lang="en-US" sz="1600" dirty="0"/>
                    </a:p>
                  </a:txBody>
                  <a:tcPr/>
                </a:tc>
                <a:tc>
                  <a:txBody>
                    <a:bodyPr/>
                    <a:lstStyle/>
                    <a:p>
                      <a:r>
                        <a:rPr lang="en-US" sz="1600" dirty="0" smtClean="0"/>
                        <a:t>Among</a:t>
                      </a:r>
                      <a:r>
                        <a:rPr lang="en-US" sz="1600" baseline="0" dirty="0" smtClean="0"/>
                        <a:t> adults, those with higher BMIs report more frequent fast food consumption; “remainder of the diet” may explain</a:t>
                      </a:r>
                      <a:endParaRPr lang="en-US" sz="1600" dirty="0"/>
                    </a:p>
                  </a:txBody>
                  <a:tcPr/>
                </a:tc>
                <a:tc>
                  <a:txBody>
                    <a:bodyPr/>
                    <a:lstStyle/>
                    <a:p>
                      <a:r>
                        <a:rPr lang="en-US" sz="1600" dirty="0" smtClean="0"/>
                        <a:t>Adolescents fed large portions of fast food could not compensate for extra calories; compensation particularly poor for overweight adolescents</a:t>
                      </a:r>
                      <a:endParaRPr lang="en-US" sz="1600" dirty="0"/>
                    </a:p>
                  </a:txBody>
                  <a:tcPr/>
                </a:tc>
                <a:tc>
                  <a:txBody>
                    <a:bodyPr/>
                    <a:lstStyle/>
                    <a:p>
                      <a:r>
                        <a:rPr lang="en-US" sz="1600" dirty="0" smtClean="0"/>
                        <a:t>Inconclusive</a:t>
                      </a:r>
                      <a:endParaRPr lang="en-US" sz="1600" dirty="0"/>
                    </a:p>
                  </a:txBody>
                  <a:tcPr/>
                </a:tc>
              </a:tr>
              <a:tr h="370840">
                <a:tc>
                  <a:txBody>
                    <a:bodyPr/>
                    <a:lstStyle/>
                    <a:p>
                      <a:r>
                        <a:rPr lang="en-US" sz="1600" dirty="0" smtClean="0"/>
                        <a:t>Family meals</a:t>
                      </a:r>
                      <a:endParaRPr lang="en-US" sz="1600" dirty="0"/>
                    </a:p>
                  </a:txBody>
                  <a:tcPr/>
                </a:tc>
                <a:tc>
                  <a:txBody>
                    <a:bodyPr/>
                    <a:lstStyle/>
                    <a:p>
                      <a:r>
                        <a:rPr lang="en-US" sz="1600" dirty="0" smtClean="0"/>
                        <a:t>More frequent family meals associated with lower BMIs among children and adolescents</a:t>
                      </a:r>
                      <a:endParaRPr lang="en-US" sz="1600" dirty="0"/>
                    </a:p>
                  </a:txBody>
                  <a:tcPr/>
                </a:tc>
                <a:tc>
                  <a:txBody>
                    <a:bodyPr/>
                    <a:lstStyle/>
                    <a:p>
                      <a:r>
                        <a:rPr lang="en-US" sz="1600" dirty="0" smtClean="0"/>
                        <a:t>Increase</a:t>
                      </a:r>
                      <a:r>
                        <a:rPr lang="en-US" sz="1600" baseline="0" dirty="0" smtClean="0"/>
                        <a:t> in family meal frequency not associated with lower obesity risk in children</a:t>
                      </a:r>
                      <a:endParaRPr lang="en-US" sz="1600" dirty="0"/>
                    </a:p>
                  </a:txBody>
                  <a:tcPr/>
                </a:tc>
                <a:tc>
                  <a:txBody>
                    <a:bodyPr/>
                    <a:lstStyle/>
                    <a:p>
                      <a:r>
                        <a:rPr lang="en-US" sz="1600" dirty="0" smtClean="0"/>
                        <a:t>Inconclusive</a:t>
                      </a:r>
                      <a:endParaRPr lang="en-US" sz="1600" dirty="0"/>
                    </a:p>
                  </a:txBody>
                  <a:tcPr/>
                </a:tc>
              </a:tr>
            </a:tbl>
          </a:graphicData>
        </a:graphic>
      </p:graphicFrame>
    </p:spTree>
    <p:extLst>
      <p:ext uri="{BB962C8B-B14F-4D97-AF65-F5344CB8AC3E}">
        <p14:creationId xmlns:p14="http://schemas.microsoft.com/office/powerpoint/2010/main" val="856067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29906"/>
            <a:ext cx="7729728" cy="1188720"/>
          </a:xfrm>
        </p:spPr>
        <p:txBody>
          <a:bodyPr/>
          <a:lstStyle/>
          <a:p>
            <a:r>
              <a:rPr lang="en-US" dirty="0" smtClean="0"/>
              <a:t>Appetite</a:t>
            </a:r>
            <a:endParaRPr lang="en-US" dirty="0"/>
          </a:p>
        </p:txBody>
      </p:sp>
      <p:pic>
        <p:nvPicPr>
          <p:cNvPr id="4" name="Content Placeholder 3"/>
          <p:cNvPicPr>
            <a:picLocks noGrp="1" noChangeAspect="1"/>
          </p:cNvPicPr>
          <p:nvPr>
            <p:ph idx="1"/>
          </p:nvPr>
        </p:nvPicPr>
        <p:blipFill>
          <a:blip r:embed="rId2"/>
          <a:stretch>
            <a:fillRect/>
          </a:stretch>
        </p:blipFill>
        <p:spPr>
          <a:xfrm>
            <a:off x="3778624" y="1686418"/>
            <a:ext cx="4634752" cy="4625483"/>
          </a:xfrm>
          <a:prstGeom prst="rect">
            <a:avLst/>
          </a:prstGeom>
        </p:spPr>
      </p:pic>
    </p:spTree>
    <p:extLst>
      <p:ext uri="{BB962C8B-B14F-4D97-AF65-F5344CB8AC3E}">
        <p14:creationId xmlns:p14="http://schemas.microsoft.com/office/powerpoint/2010/main" val="19283783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59971" y="1146994"/>
            <a:ext cx="8088086" cy="1200329"/>
          </a:xfrm>
          <a:prstGeom prst="rect">
            <a:avLst/>
          </a:prstGeom>
          <a:solidFill>
            <a:schemeClr val="accent4">
              <a:lumMod val="20000"/>
              <a:lumOff val="80000"/>
            </a:schemeClr>
          </a:solidFill>
          <a:ln>
            <a:solidFill>
              <a:schemeClr val="tx1"/>
            </a:solidFill>
          </a:ln>
        </p:spPr>
        <p:txBody>
          <a:bodyPr wrap="square">
            <a:spAutoFit/>
          </a:bodyPr>
          <a:lstStyle/>
          <a:p>
            <a:r>
              <a:rPr lang="en-US" b="1" dirty="0" smtClean="0"/>
              <a:t>So it’s not that overweight children are eating fattier or more sugary foods. They just eat a little bit more at each meal or snack. The same appears true for grown-ups. “It’s not just what you eat, but how you eat,” says Llewellyn. </a:t>
            </a:r>
            <a:endParaRPr lang="en-US" b="1" dirty="0"/>
          </a:p>
        </p:txBody>
      </p:sp>
      <p:sp>
        <p:nvSpPr>
          <p:cNvPr id="5" name="Rectangle 4"/>
          <p:cNvSpPr/>
          <p:nvPr/>
        </p:nvSpPr>
        <p:spPr>
          <a:xfrm>
            <a:off x="3733799" y="3001166"/>
            <a:ext cx="8169729" cy="2308324"/>
          </a:xfrm>
          <a:prstGeom prst="rect">
            <a:avLst/>
          </a:prstGeom>
          <a:solidFill>
            <a:schemeClr val="accent4">
              <a:lumMod val="20000"/>
              <a:lumOff val="80000"/>
            </a:schemeClr>
          </a:solidFill>
          <a:ln>
            <a:solidFill>
              <a:schemeClr val="tx1"/>
            </a:solidFill>
          </a:ln>
        </p:spPr>
        <p:txBody>
          <a:bodyPr wrap="square">
            <a:spAutoFit/>
          </a:bodyPr>
          <a:lstStyle/>
          <a:p>
            <a:r>
              <a:rPr lang="en-US" b="1" dirty="0" smtClean="0"/>
              <a:t>Danielle Reed at the </a:t>
            </a:r>
            <a:r>
              <a:rPr lang="en-US" b="1" dirty="0" err="1" smtClean="0"/>
              <a:t>Monell</a:t>
            </a:r>
            <a:r>
              <a:rPr lang="en-US" b="1" dirty="0" smtClean="0"/>
              <a:t> Chemical Senses Center in Philadelphia, Pennsylvania, likens the propensity for overeating to genetic differences in vision. </a:t>
            </a:r>
          </a:p>
          <a:p>
            <a:endParaRPr lang="en-US" b="1" dirty="0"/>
          </a:p>
          <a:p>
            <a:r>
              <a:rPr lang="en-US" b="1" dirty="0" smtClean="0"/>
              <a:t>Just as someone who sees more </a:t>
            </a:r>
            <a:r>
              <a:rPr lang="en-US" b="1" dirty="0" err="1" smtClean="0"/>
              <a:t>colours</a:t>
            </a:r>
            <a:r>
              <a:rPr lang="en-US" b="1" dirty="0" smtClean="0"/>
              <a:t> might linger longer at the Louvre than someone who is </a:t>
            </a:r>
            <a:r>
              <a:rPr lang="en-US" b="1" dirty="0" err="1" smtClean="0"/>
              <a:t>colour</a:t>
            </a:r>
            <a:r>
              <a:rPr lang="en-US" b="1" dirty="0" smtClean="0"/>
              <a:t>-blind, so someone who has the genes to </a:t>
            </a:r>
            <a:r>
              <a:rPr lang="en-US" b="1" dirty="0" err="1" smtClean="0"/>
              <a:t>savour</a:t>
            </a:r>
            <a:r>
              <a:rPr lang="en-US" b="1" dirty="0" smtClean="0"/>
              <a:t> the “sensory loveliness of food” might take those extra bites even after they’re full. </a:t>
            </a:r>
            <a:endParaRPr lang="en-US" b="1" dirty="0"/>
          </a:p>
        </p:txBody>
      </p:sp>
    </p:spTree>
    <p:extLst>
      <p:ext uri="{BB962C8B-B14F-4D97-AF65-F5344CB8AC3E}">
        <p14:creationId xmlns:p14="http://schemas.microsoft.com/office/powerpoint/2010/main" val="4309716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458506"/>
            <a:ext cx="7729728" cy="1188720"/>
          </a:xfrm>
        </p:spPr>
        <p:txBody>
          <a:bodyPr>
            <a:normAutofit fontScale="90000"/>
          </a:bodyPr>
          <a:lstStyle/>
          <a:p>
            <a:r>
              <a:rPr lang="en-US" dirty="0" smtClean="0"/>
              <a:t>Appetitive traits and eating behaviors</a:t>
            </a:r>
            <a:endParaRPr lang="en-US" dirty="0"/>
          </a:p>
        </p:txBody>
      </p:sp>
      <p:sp>
        <p:nvSpPr>
          <p:cNvPr id="3" name="Content Placeholder 2"/>
          <p:cNvSpPr>
            <a:spLocks noGrp="1"/>
          </p:cNvSpPr>
          <p:nvPr>
            <p:ph idx="1"/>
          </p:nvPr>
        </p:nvSpPr>
        <p:spPr>
          <a:xfrm>
            <a:off x="2231136" y="1877785"/>
            <a:ext cx="7729728" cy="4653644"/>
          </a:xfrm>
        </p:spPr>
        <p:txBody>
          <a:bodyPr>
            <a:noAutofit/>
          </a:bodyPr>
          <a:lstStyle/>
          <a:p>
            <a:r>
              <a:rPr lang="en-US" sz="2400" dirty="0" smtClean="0"/>
              <a:t>Food responsiveness</a:t>
            </a:r>
          </a:p>
          <a:p>
            <a:r>
              <a:rPr lang="en-US" sz="2400" dirty="0" smtClean="0"/>
              <a:t>Satiety responsiveness</a:t>
            </a:r>
          </a:p>
          <a:p>
            <a:r>
              <a:rPr lang="en-US" sz="2400" dirty="0" smtClean="0"/>
              <a:t>Emotional overeating</a:t>
            </a:r>
          </a:p>
          <a:p>
            <a:r>
              <a:rPr lang="en-US" sz="2400" dirty="0" smtClean="0"/>
              <a:t>Enjoyment of food</a:t>
            </a:r>
          </a:p>
          <a:p>
            <a:endParaRPr lang="en-US" sz="2400" dirty="0"/>
          </a:p>
          <a:p>
            <a:r>
              <a:rPr lang="en-US" sz="2400" dirty="0"/>
              <a:t>Disinhibited eating</a:t>
            </a:r>
          </a:p>
          <a:p>
            <a:pPr lvl="1"/>
            <a:r>
              <a:rPr lang="en-US" sz="2000" dirty="0"/>
              <a:t>Overeating</a:t>
            </a:r>
          </a:p>
          <a:p>
            <a:pPr lvl="1"/>
            <a:r>
              <a:rPr lang="en-US" sz="2000" dirty="0"/>
              <a:t>Binge </a:t>
            </a:r>
            <a:r>
              <a:rPr lang="en-US" sz="2000" dirty="0" smtClean="0"/>
              <a:t>eating</a:t>
            </a:r>
            <a:endParaRPr lang="en-US" dirty="0" smtClean="0"/>
          </a:p>
          <a:p>
            <a:endParaRPr lang="en-US" sz="2400" dirty="0" smtClean="0"/>
          </a:p>
          <a:p>
            <a:r>
              <a:rPr lang="en-US" sz="2400" dirty="0" smtClean="0"/>
              <a:t>Eating in the absence of hunger</a:t>
            </a:r>
          </a:p>
          <a:p>
            <a:pPr lvl="1"/>
            <a:r>
              <a:rPr lang="en-US" sz="2000" dirty="0" smtClean="0"/>
              <a:t>Energy consumed from snack foods after eating a satiating meal</a:t>
            </a:r>
          </a:p>
        </p:txBody>
      </p:sp>
    </p:spTree>
    <p:extLst>
      <p:ext uri="{BB962C8B-B14F-4D97-AF65-F5344CB8AC3E}">
        <p14:creationId xmlns:p14="http://schemas.microsoft.com/office/powerpoint/2010/main" val="20250083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Activity and Energy Expenditure</a:t>
            </a:r>
            <a:endParaRPr lang="en-US" dirty="0"/>
          </a:p>
        </p:txBody>
      </p:sp>
      <p:sp>
        <p:nvSpPr>
          <p:cNvPr id="3" name="Subtitle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951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a:t>Describe what is meant by energy expenditure and how it relates to energy </a:t>
            </a:r>
            <a:r>
              <a:rPr lang="en-US" dirty="0" smtClean="0"/>
              <a:t>balance</a:t>
            </a:r>
          </a:p>
          <a:p>
            <a:r>
              <a:rPr lang="en-US" dirty="0" smtClean="0"/>
              <a:t>Distinguish </a:t>
            </a:r>
            <a:r>
              <a:rPr lang="en-US" dirty="0"/>
              <a:t>between methods to evaluate energy expenditure, including advantages and disadvantages of each (step counts, doubly-labelled water, indirect calorimetry</a:t>
            </a:r>
            <a:r>
              <a:rPr lang="en-US" dirty="0" smtClean="0"/>
              <a:t>)</a:t>
            </a:r>
          </a:p>
          <a:p>
            <a:r>
              <a:rPr lang="en-US" dirty="0" smtClean="0"/>
              <a:t>Define </a:t>
            </a:r>
            <a:r>
              <a:rPr lang="en-US" dirty="0"/>
              <a:t>the components of total daily energy </a:t>
            </a:r>
            <a:r>
              <a:rPr lang="en-US" dirty="0" smtClean="0"/>
              <a:t>expenditure</a:t>
            </a:r>
          </a:p>
          <a:p>
            <a:r>
              <a:rPr lang="en-US" dirty="0" smtClean="0"/>
              <a:t>Assess </a:t>
            </a:r>
            <a:r>
              <a:rPr lang="en-US" dirty="0"/>
              <a:t>how each component is affected by diet, genetics, sex, age and activity </a:t>
            </a:r>
            <a:r>
              <a:rPr lang="en-US" dirty="0" smtClean="0"/>
              <a:t>levels</a:t>
            </a:r>
          </a:p>
          <a:p>
            <a:r>
              <a:rPr lang="en-US" dirty="0" smtClean="0"/>
              <a:t>Explain </a:t>
            </a:r>
            <a:r>
              <a:rPr lang="en-US" dirty="0"/>
              <a:t>the relationship between energy expenditure and </a:t>
            </a:r>
            <a:r>
              <a:rPr lang="en-US" dirty="0" smtClean="0"/>
              <a:t>obesity</a:t>
            </a:r>
          </a:p>
          <a:p>
            <a:r>
              <a:rPr lang="en-US" dirty="0" smtClean="0"/>
              <a:t>Understand </a:t>
            </a:r>
            <a:r>
              <a:rPr lang="en-US" dirty="0"/>
              <a:t>the associations between physical activity and risk of </a:t>
            </a:r>
            <a:r>
              <a:rPr lang="en-US" dirty="0" smtClean="0"/>
              <a:t>obesity</a:t>
            </a:r>
          </a:p>
          <a:p>
            <a:r>
              <a:rPr lang="en-US" dirty="0" smtClean="0"/>
              <a:t>Assess </a:t>
            </a:r>
            <a:r>
              <a:rPr lang="en-US" dirty="0"/>
              <a:t>how total daily energy expenditure changes during weight gain or loss and how this relates to weight loss </a:t>
            </a:r>
            <a:r>
              <a:rPr lang="en-US" dirty="0" smtClean="0"/>
              <a:t>efficacy</a:t>
            </a:r>
          </a:p>
          <a:p>
            <a:r>
              <a:rPr lang="en-US" dirty="0" smtClean="0"/>
              <a:t>Summarize </a:t>
            </a:r>
            <a:r>
              <a:rPr lang="en-US" dirty="0"/>
              <a:t>the health benefits of exercise, independent of changes in energy expenditure</a:t>
            </a:r>
          </a:p>
        </p:txBody>
      </p:sp>
    </p:spTree>
    <p:extLst>
      <p:ext uri="{BB962C8B-B14F-4D97-AF65-F5344CB8AC3E}">
        <p14:creationId xmlns:p14="http://schemas.microsoft.com/office/powerpoint/2010/main" val="12338055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Balance and Obesity</a:t>
            </a:r>
            <a:endParaRPr lang="en-US" dirty="0"/>
          </a:p>
        </p:txBody>
      </p:sp>
      <p:pic>
        <p:nvPicPr>
          <p:cNvPr id="3" name="Picture 2" descr="Energy Balan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1648" y="3354375"/>
            <a:ext cx="4803648" cy="1944624"/>
          </a:xfrm>
          <a:prstGeom prst="rect">
            <a:avLst/>
          </a:prstGeom>
        </p:spPr>
      </p:pic>
      <p:pic>
        <p:nvPicPr>
          <p:cNvPr id="4" name="Picture 3" descr="Energy Balance - Gai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7101" y="2301970"/>
            <a:ext cx="4541520" cy="3108960"/>
          </a:xfrm>
          <a:prstGeom prst="rect">
            <a:avLst/>
          </a:prstGeom>
        </p:spPr>
      </p:pic>
      <p:pic>
        <p:nvPicPr>
          <p:cNvPr id="5" name="Picture 4" descr="Energy Balance - Los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5869" y="2296869"/>
            <a:ext cx="4492752" cy="3108960"/>
          </a:xfrm>
          <a:prstGeom prst="rect">
            <a:avLst/>
          </a:prstGeom>
        </p:spPr>
      </p:pic>
      <p:sp>
        <p:nvSpPr>
          <p:cNvPr id="6" name="TextBox 5"/>
          <p:cNvSpPr txBox="1"/>
          <p:nvPr/>
        </p:nvSpPr>
        <p:spPr>
          <a:xfrm>
            <a:off x="3831649" y="5962952"/>
            <a:ext cx="4030257" cy="369332"/>
          </a:xfrm>
          <a:prstGeom prst="rect">
            <a:avLst/>
          </a:prstGeom>
          <a:noFill/>
        </p:spPr>
        <p:txBody>
          <a:bodyPr wrap="square" rtlCol="0">
            <a:spAutoFit/>
          </a:bodyPr>
          <a:lstStyle/>
          <a:p>
            <a:r>
              <a:rPr lang="en-US" dirty="0"/>
              <a:t>Positive Energy Balance – Weight Gain</a:t>
            </a:r>
          </a:p>
        </p:txBody>
      </p:sp>
      <p:sp>
        <p:nvSpPr>
          <p:cNvPr id="7" name="TextBox 6"/>
          <p:cNvSpPr txBox="1"/>
          <p:nvPr/>
        </p:nvSpPr>
        <p:spPr>
          <a:xfrm>
            <a:off x="3831649" y="5962952"/>
            <a:ext cx="4030257" cy="369332"/>
          </a:xfrm>
          <a:prstGeom prst="rect">
            <a:avLst/>
          </a:prstGeom>
          <a:noFill/>
        </p:spPr>
        <p:txBody>
          <a:bodyPr wrap="square" rtlCol="0">
            <a:spAutoFit/>
          </a:bodyPr>
          <a:lstStyle/>
          <a:p>
            <a:r>
              <a:rPr lang="en-US" dirty="0"/>
              <a:t>Negative Energy Balance – Weight Loss</a:t>
            </a:r>
          </a:p>
        </p:txBody>
      </p:sp>
    </p:spTree>
    <p:extLst>
      <p:ext uri="{BB962C8B-B14F-4D97-AF65-F5344CB8AC3E}">
        <p14:creationId xmlns:p14="http://schemas.microsoft.com/office/powerpoint/2010/main" val="5045997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3" presetClass="entr" presetSubtype="1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1" nodeType="clickEffect">
                                  <p:stCondLst>
                                    <p:cond delay="0"/>
                                  </p:stCondLst>
                                  <p:childTnLst>
                                    <p:animEffect transition="out" filter="blinds(horizontal)">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1359</TotalTime>
  <Words>1589</Words>
  <Application>Microsoft Macintosh PowerPoint</Application>
  <PresentationFormat>Widescreen</PresentationFormat>
  <Paragraphs>149</Paragraphs>
  <Slides>26</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Calibri</vt:lpstr>
      <vt:lpstr>Calibri Light</vt:lpstr>
      <vt:lpstr>Wingdings</vt:lpstr>
      <vt:lpstr>Arial</vt:lpstr>
      <vt:lpstr>Office Theme</vt:lpstr>
      <vt:lpstr>If you are a new course registree please come talk to us</vt:lpstr>
      <vt:lpstr>Final thoughts on eating and appetite</vt:lpstr>
      <vt:lpstr>PowerPoint Presentation</vt:lpstr>
      <vt:lpstr>Appetite</vt:lpstr>
      <vt:lpstr>PowerPoint Presentation</vt:lpstr>
      <vt:lpstr>Appetitive traits and eating behaviors</vt:lpstr>
      <vt:lpstr>Physical Activity and Energy Expenditure</vt:lpstr>
      <vt:lpstr>Learning Objectives</vt:lpstr>
      <vt:lpstr>Energy Balance and Obesity</vt:lpstr>
      <vt:lpstr>Energy Expenditure</vt:lpstr>
      <vt:lpstr>Energy Expenditure, Heat and Oxygen Consumption</vt:lpstr>
      <vt:lpstr>What is heat and why is it relevant for energy expenditure?</vt:lpstr>
      <vt:lpstr>Parts of the Metabolic Rate Metabolic Rate</vt:lpstr>
      <vt:lpstr>Major Determinants of Energy Expenditure</vt:lpstr>
      <vt:lpstr>Estimating Total Daily Energy Expenditure</vt:lpstr>
      <vt:lpstr>How do we measure metabolic rates?</vt:lpstr>
      <vt:lpstr>Think, Pair, Share: Strengths and Limitations of Indirect Calorimetry vs Doubly Labelled Water</vt:lpstr>
      <vt:lpstr>Trends in Physical Activity</vt:lpstr>
      <vt:lpstr>Trends in Workplace Physical Activity</vt:lpstr>
      <vt:lpstr>Leisure Time Physical Activity</vt:lpstr>
      <vt:lpstr>Effectiveness of Physical Activity in Weight Loss</vt:lpstr>
      <vt:lpstr>How do you think over-eating alters the basal metabolic rate?</vt:lpstr>
      <vt:lpstr>Over/underfeeding and metabolic rates</vt:lpstr>
      <vt:lpstr>The Biggest Loser Follow-Up Study</vt:lpstr>
      <vt:lpstr>Benefits of Physical Exercise</vt:lpstr>
      <vt:lpstr>Learning Objectives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Metabolic Control Systems</dc:title>
  <dc:creator>Dave Bridges</dc:creator>
  <cp:lastModifiedBy>Dave Bridges</cp:lastModifiedBy>
  <cp:revision>98</cp:revision>
  <cp:lastPrinted>2016-09-13T18:00:56Z</cp:lastPrinted>
  <dcterms:created xsi:type="dcterms:W3CDTF">2016-09-05T11:19:01Z</dcterms:created>
  <dcterms:modified xsi:type="dcterms:W3CDTF">2017-09-26T11:51:10Z</dcterms:modified>
</cp:coreProperties>
</file>